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xlsx" ContentType="application/vnd.openxmlformats-officedocument.spreadsheetml.shee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1153" r:id="rId3"/>
    <p:sldId id="1155" r:id="rId4"/>
    <p:sldId id="1156" r:id="rId5"/>
    <p:sldId id="1157" r:id="rId6"/>
    <p:sldId id="1252" r:id="rId7"/>
    <p:sldId id="1132" r:id="rId9"/>
    <p:sldId id="1293" r:id="rId10"/>
    <p:sldId id="1295" r:id="rId11"/>
    <p:sldId id="1297" r:id="rId12"/>
    <p:sldId id="1163" r:id="rId13"/>
    <p:sldId id="1298" r:id="rId14"/>
    <p:sldId id="1299" r:id="rId15"/>
    <p:sldId id="1311" r:id="rId16"/>
    <p:sldId id="1154" r:id="rId17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32" userDrawn="1">
          <p15:clr>
            <a:srgbClr val="A4A3A4"/>
          </p15:clr>
        </p15:guide>
        <p15:guide id="2" pos="7110" userDrawn="1">
          <p15:clr>
            <a:srgbClr val="A4A3A4"/>
          </p15:clr>
        </p15:guide>
        <p15:guide id="3" orient="horz" pos="1002" userDrawn="1">
          <p15:clr>
            <a:srgbClr val="A4A3A4"/>
          </p15:clr>
        </p15:guide>
        <p15:guide id="4" orient="horz" pos="1992" userDrawn="1">
          <p15:clr>
            <a:srgbClr val="A4A3A4"/>
          </p15:clr>
        </p15:guide>
        <p15:guide id="5" pos="4514" userDrawn="1">
          <p15:clr>
            <a:srgbClr val="A4A3A4"/>
          </p15:clr>
        </p15:guide>
        <p15:guide id="6" orient="horz" pos="1406" userDrawn="1">
          <p15:clr>
            <a:srgbClr val="A4A3A4"/>
          </p15:clr>
        </p15:guide>
        <p15:guide id="7" pos="387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ng Tengfei" initials="ZT" lastIdx="1" clrIdx="0"/>
  <p:cmAuthor id="2" name="随心" initials="随" lastIdx="1" clrIdx="1"/>
  <p:cmAuthor id="3" name="SCI-Q3" initials="S" lastIdx="1" clrIdx="2"/>
  <p:cmAuthor id="4" name="英杰 李" initials="英杰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3030"/>
    <a:srgbClr val="035CDF"/>
    <a:srgbClr val="BDD7EE"/>
    <a:srgbClr val="EAEAEA"/>
    <a:srgbClr val="D9D9D9"/>
    <a:srgbClr val="3270FA"/>
    <a:srgbClr val="F3F2F1"/>
    <a:srgbClr val="054B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80" autoAdjust="0"/>
    <p:restoredTop sz="96158" autoAdjust="0"/>
  </p:normalViewPr>
  <p:slideViewPr>
    <p:cSldViewPr snapToGrid="0" showGuides="1">
      <p:cViewPr>
        <p:scale>
          <a:sx n="150" d="100"/>
          <a:sy n="150" d="100"/>
        </p:scale>
        <p:origin x="108" y="222"/>
      </p:cViewPr>
      <p:guideLst>
        <p:guide pos="732"/>
        <p:guide pos="7110"/>
        <p:guide orient="horz" pos="1002"/>
        <p:guide orient="horz" pos="1992"/>
        <p:guide pos="4514"/>
        <p:guide orient="horz" pos="1406"/>
        <p:guide pos="3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gs" Target="tags/tag55.xml"/><Relationship Id="rId21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FED853-50C7-4C2D-8A59-CE3DF766D6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FB1113-2919-4759-BB69-E610919C6A5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测试需求</a:t>
            </a:r>
            <a:r>
              <a:rPr kumimoji="0" lang="en-US" altLang="zh-CN" sz="280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20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Project R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equirements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销售工程师 </a:t>
            </a:r>
            <a:r>
              <a:rPr lang="en-US" altLang="zh-CN" sz="1600" kern="1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Sales Engineer</a:t>
            </a:r>
            <a:endParaRPr lang="en-US" altLang="zh-CN" sz="1600" kern="12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kern="1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成像工程师 </a:t>
            </a:r>
            <a:r>
              <a:rPr lang="en-US" altLang="zh-CN" sz="1600" kern="1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Imaging Engineer</a:t>
            </a:r>
            <a:endParaRPr lang="en-US" altLang="zh-CN" sz="1600" kern="12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12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600" i="0" u="none" strike="noStrike" kern="1200" cap="none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571891-DD83-4EA1-B9EC-60B5305BA6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image" Target="../media/image2.png"/><Relationship Id="rId6" Type="http://schemas.openxmlformats.org/officeDocument/2006/relationships/tags" Target="../tags/tag4.xml"/><Relationship Id="rId5" Type="http://schemas.openxmlformats.org/officeDocument/2006/relationships/image" Target="../media/image1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jpeg"/><Relationship Id="rId8" Type="http://schemas.openxmlformats.org/officeDocument/2006/relationships/image" Target="../media/image1.png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image" Target="../media/image5.png"/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image" Target="../media/image2.png"/><Relationship Id="rId4" Type="http://schemas.openxmlformats.org/officeDocument/2006/relationships/tags" Target="../tags/tag11.xml"/><Relationship Id="rId3" Type="http://schemas.openxmlformats.org/officeDocument/2006/relationships/image" Target="../media/image1.pn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7" Type="http://schemas.openxmlformats.org/officeDocument/2006/relationships/image" Target="../media/image6.jpeg"/><Relationship Id="rId6" Type="http://schemas.openxmlformats.org/officeDocument/2006/relationships/image" Target="../media/image1.png"/><Relationship Id="rId5" Type="http://schemas.openxmlformats.org/officeDocument/2006/relationships/tags" Target="../tags/tag15.xml"/><Relationship Id="rId4" Type="http://schemas.openxmlformats.org/officeDocument/2006/relationships/image" Target="../media/image4.jpeg"/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首页-英文-文字在底层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1F1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9837420" y="225425"/>
            <a:ext cx="2033905" cy="671830"/>
            <a:chOff x="15492" y="355"/>
            <a:chExt cx="3203" cy="1058"/>
          </a:xfrm>
        </p:grpSpPr>
        <p:sp>
          <p:nvSpPr>
            <p:cNvPr id="4" name="文本框 3"/>
            <p:cNvSpPr txBox="1"/>
            <p:nvPr>
              <p:custDataLst>
                <p:tags r:id="rId2"/>
              </p:custDataLst>
            </p:nvPr>
          </p:nvSpPr>
          <p:spPr>
            <a:xfrm>
              <a:off x="15767" y="833"/>
              <a:ext cx="292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lvl="0" algn="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一群人、一辈子、一件事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5" name="KSO_BT1"/>
            <p:cNvSpPr>
              <a:spLocks noGrp="1"/>
            </p:cNvSpPr>
            <p:nvPr>
              <p:custDataLst>
                <p:tags r:id="rId3"/>
              </p:custDataLst>
            </p:nvPr>
          </p:nvSpPr>
          <p:spPr>
            <a:xfrm>
              <a:off x="15492" y="355"/>
              <a:ext cx="3188" cy="81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algn="r"/>
              <a:r>
                <a:rPr lang="zh-CN" altLang="en-US" sz="1200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股票代码</a:t>
              </a:r>
              <a:r>
                <a:rPr lang="en-US" altLang="zh-CN" sz="1200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: 688686</a:t>
              </a:r>
              <a:endPara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pic>
        <p:nvPicPr>
          <p:cNvPr id="6" name="图片 5" descr="OPT-logo-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88950" y="325755"/>
            <a:ext cx="1616075" cy="617220"/>
          </a:xfrm>
          <a:prstGeom prst="rect">
            <a:avLst/>
          </a:prstGeom>
        </p:spPr>
      </p:pic>
      <p:pic>
        <p:nvPicPr>
          <p:cNvPr id="9" name="图片 8" descr="产品组合图（换传感器8.09）-1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 l="4160" r="4194" b="16173"/>
          <a:stretch>
            <a:fillRect/>
          </a:stretch>
        </p:blipFill>
        <p:spPr>
          <a:xfrm>
            <a:off x="0" y="584835"/>
            <a:ext cx="12192000" cy="6273165"/>
          </a:xfrm>
          <a:prstGeom prst="rect">
            <a:avLst/>
          </a:prstGeom>
        </p:spPr>
      </p:pic>
      <p:sp>
        <p:nvSpPr>
          <p:cNvPr id="10" name="副标题 3"/>
          <p:cNvSpPr>
            <a:spLocks noGrp="1"/>
          </p:cNvSpPr>
          <p:nvPr userDrawn="1">
            <p:custDataLst>
              <p:tags r:id="rId8"/>
            </p:custDataLst>
          </p:nvPr>
        </p:nvSpPr>
        <p:spPr>
          <a:xfrm>
            <a:off x="6667" y="2406856"/>
            <a:ext cx="12165330" cy="465455"/>
          </a:xfrm>
        </p:spPr>
        <p:txBody>
          <a:bodyPr/>
          <a:lstStyle>
            <a:lvl1pPr marL="361950" indent="-361950" algn="just" defTabSz="6858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m"/>
              <a:defRPr lang="zh-CN" altLang="en-US" sz="2400" u="none" strike="noStrike" kern="1200" cap="none" spc="0" normalizeH="0" baseline="0" dirty="0" smtClean="0">
                <a:solidFill>
                  <a:schemeClr val="tx2">
                    <a:lumMod val="50000"/>
                  </a:schemeClr>
                </a:solidFill>
                <a:uFillTx/>
                <a:latin typeface="Arial" panose="020B0604020202020204" pitchFamily="34" charset="0"/>
                <a:ea typeface="+mn-ea"/>
                <a:cs typeface="+mn-cs"/>
              </a:defRPr>
            </a:lvl1pPr>
            <a:lvl2pPr marL="361950" indent="-36195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anose="02010509060101010101" pitchFamily="49" charset="-122"/>
              <a:buChar char=" 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自动化核心零部件供应商</a:t>
            </a:r>
            <a:endParaRPr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1" name="副标题 3"/>
          <p:cNvSpPr>
            <a:spLocks noGrp="1"/>
          </p:cNvSpPr>
          <p:nvPr userDrawn="1">
            <p:custDataLst>
              <p:tags r:id="rId9"/>
            </p:custDataLst>
          </p:nvPr>
        </p:nvSpPr>
        <p:spPr>
          <a:xfrm>
            <a:off x="6667" y="1454356"/>
            <a:ext cx="12165330" cy="85598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lstStyle>
            <a:lvl1pPr marL="0" lvl="0" indent="0" algn="l" defTabSz="6858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None/>
              <a:defRPr lang="zh-CN" altLang="en-US" sz="1800" u="none" strike="noStrike" kern="1200" cap="none" spc="0" normalizeH="0" baseline="0" dirty="0" smtClean="0">
                <a:solidFill>
                  <a:schemeClr val="tx2"/>
                </a:solidFill>
                <a:uFillTx/>
                <a:latin typeface="Arial" panose="020B0604020202020204" pitchFamily="34" charset="0"/>
                <a:ea typeface="+mn-ea"/>
                <a:cs typeface="+mn-cs"/>
              </a:defRPr>
            </a:lvl1pPr>
            <a:lvl2pPr marL="0" lvl="1" indent="0" algn="ctr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anose="02010509060101010101" pitchFamily="49" charset="-122"/>
              <a:buNone/>
              <a:defRPr sz="1800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685800" lvl="2" indent="-68580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28700" lvl="3" indent="-102870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lvl="4" indent="-137160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sz="48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OPT(奥普特)机器视觉</a:t>
            </a:r>
            <a:endParaRPr sz="48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尾页-英文-文字在底层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" name="图片 2" descr="E:\方案视频\展会预告\华纳-苏州产业园-nk-c02AA-1.jpg华纳-苏州产业园-nk-c02AA-1"/>
          <p:cNvPicPr>
            <a:picLocks noChangeAspect="1"/>
          </p:cNvPicPr>
          <p:nvPr userDrawn="1"/>
        </p:nvPicPr>
        <p:blipFill>
          <a:blip r:embed="rId3" cstate="hqprint">
            <a:alphaModFix amt="65000"/>
          </a:blip>
          <a:srcRect l="763" t="1569" r="967" b="1605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副标题 3"/>
          <p:cNvSpPr>
            <a:spLocks noGrp="1"/>
          </p:cNvSpPr>
          <p:nvPr userDrawn="1"/>
        </p:nvSpPr>
        <p:spPr>
          <a:xfrm>
            <a:off x="0" y="1811579"/>
            <a:ext cx="12192000" cy="161734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lstStyle>
            <a:lvl1pPr marL="0" lvl="0" indent="0" algn="l" defTabSz="6858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None/>
              <a:defRPr lang="zh-CN" altLang="en-US" sz="1800" u="none" strike="noStrike" kern="1200" cap="none" spc="0" normalizeH="0" baseline="0" dirty="0" smtClean="0">
                <a:solidFill>
                  <a:schemeClr val="tx2"/>
                </a:solidFill>
                <a:uFillTx/>
                <a:latin typeface="Arial" panose="020B0604020202020204" pitchFamily="34" charset="0"/>
                <a:ea typeface="+mn-ea"/>
                <a:cs typeface="+mn-cs"/>
              </a:defRPr>
            </a:lvl1pPr>
            <a:lvl2pPr marL="0" lvl="1" indent="0" algn="ctr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anose="02010509060101010101" pitchFamily="49" charset="-122"/>
              <a:buNone/>
              <a:defRPr sz="1800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685800" lvl="2" indent="-68580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28700" lvl="3" indent="-102870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lvl="4" indent="-137160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宋体" panose="02010600030101010101" pitchFamily="2" charset="-122"/>
                <a:cs typeface="Arial" panose="020B0604020202020204" pitchFamily="34" charset="0"/>
              </a:rPr>
              <a:t>  Thanks！</a:t>
            </a:r>
            <a:endParaRPr lang="en-US" altLang="zh-CN" sz="7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488950" y="225425"/>
            <a:ext cx="11703050" cy="6626225"/>
            <a:chOff x="488950" y="225425"/>
            <a:chExt cx="11703050" cy="6626225"/>
          </a:xfrm>
        </p:grpSpPr>
        <p:pic>
          <p:nvPicPr>
            <p:cNvPr id="6" name="图片 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6692" y="6496970"/>
              <a:ext cx="2125308" cy="354680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 userDrawn="1"/>
          </p:nvGrpSpPr>
          <p:grpSpPr>
            <a:xfrm>
              <a:off x="9837420" y="225425"/>
              <a:ext cx="2033905" cy="671830"/>
              <a:chOff x="15492" y="355"/>
              <a:chExt cx="3203" cy="1058"/>
            </a:xfrm>
          </p:grpSpPr>
          <p:sp>
            <p:nvSpPr>
              <p:cNvPr id="22" name="文本框 21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15767" y="833"/>
                <a:ext cx="2928" cy="58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lvl="0" algn="r"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一群人、一辈子、一件事</a:t>
                </a:r>
                <a:endPara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23" name="KSO_BT1"/>
              <p:cNvSpPr>
                <a:spLocks noGrp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15492" y="355"/>
                <a:ext cx="3188" cy="81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algn="r"/>
                <a:r>
                  <a:rPr lang="zh-CN" altLang="en-US" sz="1200" dirty="0">
                    <a:solidFill>
                      <a:schemeClr val="bg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股票代码</a:t>
                </a:r>
                <a:r>
                  <a:rPr lang="en-US" altLang="zh-CN" sz="1200" dirty="0">
                    <a:solidFill>
                      <a:schemeClr val="bg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: 688686</a:t>
                </a:r>
                <a:endParaRPr lang="en-US" altLang="zh-CN" sz="1200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p:grpSp>
        <p:pic>
          <p:nvPicPr>
            <p:cNvPr id="10" name="图片 9" descr="OPT-logo-1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488950" y="325755"/>
              <a:ext cx="1616075" cy="617220"/>
            </a:xfrm>
            <a:prstGeom prst="rect">
              <a:avLst/>
            </a:prstGeom>
          </p:spPr>
        </p:pic>
        <p:pic>
          <p:nvPicPr>
            <p:cNvPr id="20" name="图片 19" descr="C:/Users/opt/AppData/Local/Temp/picturecompress_20220412091422/output_1.jpgoutput_1"/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5176204" y="3434080"/>
              <a:ext cx="1787525" cy="17875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文本框 20"/>
            <p:cNvSpPr txBox="1"/>
            <p:nvPr userDrawn="1"/>
          </p:nvSpPr>
          <p:spPr>
            <a:xfrm>
              <a:off x="4968241" y="5221605"/>
              <a:ext cx="2214880" cy="43751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lvl="0" algn="r">
                <a:lnSpc>
                  <a:spcPct val="150000"/>
                </a:lnSpc>
              </a:pPr>
              <a:r>
                <a:rPr lang="en-US" altLang="zh-CN" sz="15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OPT(</a:t>
              </a:r>
              <a:r>
                <a:rPr lang="zh-CN" altLang="en-US" sz="15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奥普特</a:t>
              </a:r>
              <a:r>
                <a:rPr lang="en-US" altLang="zh-CN" sz="15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)</a:t>
              </a:r>
              <a:r>
                <a:rPr lang="zh-CN" altLang="en-US" sz="15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微信公众号</a:t>
              </a:r>
              <a:endParaRPr lang="zh-CN" altLang="en-US" sz="15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水印+保密-中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644" y="6457500"/>
            <a:ext cx="2125308" cy="3546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首页-英文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1F1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OPT-logo-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8950" y="325755"/>
            <a:ext cx="1616075" cy="617220"/>
          </a:xfrm>
          <a:prstGeom prst="rect">
            <a:avLst/>
          </a:prstGeom>
        </p:spPr>
      </p:pic>
      <p:pic>
        <p:nvPicPr>
          <p:cNvPr id="4" name="图片 3" descr="产品组合图（换传感器8.09）-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 l="4160" r="4194" b="16173"/>
          <a:stretch>
            <a:fillRect/>
          </a:stretch>
        </p:blipFill>
        <p:spPr>
          <a:xfrm>
            <a:off x="0" y="584835"/>
            <a:ext cx="12192000" cy="6273165"/>
          </a:xfrm>
          <a:prstGeom prst="rect">
            <a:avLst/>
          </a:prstGeom>
        </p:spPr>
      </p:pic>
      <p:sp>
        <p:nvSpPr>
          <p:cNvPr id="5" name="文本框 5"/>
          <p:cNvSpPr txBox="1"/>
          <p:nvPr userDrawn="1">
            <p:custDataLst>
              <p:tags r:id="rId6"/>
            </p:custDataLst>
          </p:nvPr>
        </p:nvSpPr>
        <p:spPr>
          <a:xfrm>
            <a:off x="9343390" y="325438"/>
            <a:ext cx="2565126" cy="38196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l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Do One Thing and Do It Well!</a:t>
            </a:r>
            <a:endParaRPr lang="en-US" altLang="zh-CN" sz="1400" b="1" dirty="0">
              <a:solidFill>
                <a:schemeClr val="bg1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副标题 3"/>
          <p:cNvSpPr>
            <a:spLocks noGrp="1"/>
          </p:cNvSpPr>
          <p:nvPr>
            <p:ph type="subTitle" idx="1" hasCustomPrompt="1"/>
            <p:custDataLst>
              <p:tags r:id="rId7"/>
            </p:custDataLst>
          </p:nvPr>
        </p:nvSpPr>
        <p:spPr>
          <a:xfrm>
            <a:off x="-3810" y="2436495"/>
            <a:ext cx="12165330" cy="46545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indent="0" algn="ctr">
              <a:buNone/>
            </a:pPr>
            <a:r>
              <a:rPr lang="en-MY" altLang="zh-CN" sz="2400" dirty="0">
                <a:solidFill>
                  <a:schemeClr val="bg1"/>
                </a:solidFill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Professional Machine Vision Partner</a:t>
            </a:r>
            <a:endParaRPr lang="en-MY" altLang="zh-CN" sz="2400" dirty="0">
              <a:solidFill>
                <a:schemeClr val="bg1"/>
              </a:solidFill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副标题 3"/>
          <p:cNvSpPr>
            <a:spLocks noGrp="1"/>
          </p:cNvSpPr>
          <p:nvPr userDrawn="1">
            <p:custDataLst>
              <p:tags r:id="rId8"/>
            </p:custDataLst>
          </p:nvPr>
        </p:nvSpPr>
        <p:spPr>
          <a:xfrm>
            <a:off x="-3810" y="1506220"/>
            <a:ext cx="12195810" cy="85598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lstStyle>
            <a:lvl1pPr marL="0" lvl="0" indent="0" algn="l" defTabSz="6858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None/>
              <a:defRPr lang="zh-CN" altLang="en-US" sz="1800" u="none" strike="noStrike" kern="1200" cap="none" spc="0" normalizeH="0" baseline="0" dirty="0" smtClean="0">
                <a:solidFill>
                  <a:schemeClr val="tx2"/>
                </a:solidFill>
                <a:uFillTx/>
                <a:latin typeface="Arial" panose="020B0604020202020204" pitchFamily="34" charset="0"/>
                <a:ea typeface="+mn-ea"/>
                <a:cs typeface="+mn-cs"/>
              </a:defRPr>
            </a:lvl1pPr>
            <a:lvl2pPr marL="0" lvl="1" indent="0" algn="ctr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anose="02010509060101010101" pitchFamily="49" charset="-122"/>
              <a:buNone/>
              <a:defRPr sz="1800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685800" lvl="2" indent="-68580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28700" lvl="3" indent="-102870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lvl="4" indent="-137160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OPT Machine Vision</a:t>
            </a:r>
            <a:endParaRPr lang="en-US" sz="4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尾页-英文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692" y="6496970"/>
            <a:ext cx="2125308" cy="354680"/>
          </a:xfrm>
          <a:prstGeom prst="rect">
            <a:avLst/>
          </a:prstGeom>
        </p:spPr>
      </p:pic>
      <p:pic>
        <p:nvPicPr>
          <p:cNvPr id="13" name="图片 12" descr="E:\方案视频\展会预告\华纳-苏州产业园-nk-c02AA-1.jpg华纳-苏州产业园-nk-c02AA-1"/>
          <p:cNvPicPr>
            <a:picLocks noChangeAspect="1"/>
          </p:cNvPicPr>
          <p:nvPr userDrawn="1"/>
        </p:nvPicPr>
        <p:blipFill>
          <a:blip r:embed="rId4" cstate="hqprint">
            <a:alphaModFix amt="65000"/>
          </a:blip>
          <a:srcRect l="763" t="1569" r="967" b="1605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4" name="图片 13" descr="OPT-logo-1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88950" y="325755"/>
            <a:ext cx="1616075" cy="617220"/>
          </a:xfrm>
          <a:prstGeom prst="rect">
            <a:avLst/>
          </a:prstGeom>
        </p:spPr>
      </p:pic>
      <p:sp>
        <p:nvSpPr>
          <p:cNvPr id="15" name="副标题 3"/>
          <p:cNvSpPr>
            <a:spLocks noGrp="1"/>
          </p:cNvSpPr>
          <p:nvPr userDrawn="1"/>
        </p:nvSpPr>
        <p:spPr>
          <a:xfrm>
            <a:off x="0" y="1811579"/>
            <a:ext cx="12192000" cy="161734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lstStyle>
            <a:lvl1pPr marL="0" lvl="0" indent="0" algn="l" defTabSz="6858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None/>
              <a:defRPr lang="zh-CN" altLang="en-US" sz="1800" u="none" strike="noStrike" kern="1200" cap="none" spc="0" normalizeH="0" baseline="0" dirty="0" smtClean="0">
                <a:solidFill>
                  <a:schemeClr val="tx2"/>
                </a:solidFill>
                <a:uFillTx/>
                <a:latin typeface="Arial" panose="020B0604020202020204" pitchFamily="34" charset="0"/>
                <a:ea typeface="+mn-ea"/>
                <a:cs typeface="+mn-cs"/>
              </a:defRPr>
            </a:lvl1pPr>
            <a:lvl2pPr marL="0" lvl="1" indent="0" algn="ctr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anose="02010509060101010101" pitchFamily="49" charset="-122"/>
              <a:buNone/>
              <a:defRPr sz="1800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685800" lvl="2" indent="-68580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28700" lvl="3" indent="-102870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lvl="4" indent="-137160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7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宋体" panose="02010600030101010101" pitchFamily="2" charset="-122"/>
                <a:cs typeface="Arial" panose="020B0604020202020204" pitchFamily="34" charset="0"/>
              </a:rPr>
              <a:t>  Thanks！</a:t>
            </a:r>
            <a:endParaRPr lang="en-US" altLang="zh-CN" sz="7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1" name="图片 20" descr="C:/Users/opt/AppData/Local/Temp/picturecompress_20220412091422/output_1.jpgoutput_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176204" y="3434080"/>
            <a:ext cx="1787525" cy="1787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文本框 5"/>
          <p:cNvSpPr txBox="1"/>
          <p:nvPr userDrawn="1">
            <p:custDataLst>
              <p:tags r:id="rId8"/>
            </p:custDataLst>
          </p:nvPr>
        </p:nvSpPr>
        <p:spPr>
          <a:xfrm>
            <a:off x="9343390" y="325438"/>
            <a:ext cx="2565126" cy="38196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l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Do One Thing and Do It Well!</a:t>
            </a:r>
            <a:endParaRPr lang="en-US" altLang="zh-CN" sz="1400" b="1" dirty="0">
              <a:solidFill>
                <a:schemeClr val="bg1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image" Target="../media/image8.jpe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10.png"/><Relationship Id="rId10" Type="http://schemas.openxmlformats.org/officeDocument/2006/relationships/tags" Target="../tags/tag19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OPT-PPT模板LOGO水印 拷贝3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-34189"/>
            <a:ext cx="1219200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0" y="-34189"/>
            <a:ext cx="12198350" cy="638989"/>
            <a:chOff x="0" y="-34189"/>
            <a:chExt cx="12198350" cy="638989"/>
          </a:xfrm>
        </p:grpSpPr>
        <p:cxnSp>
          <p:nvCxnSpPr>
            <p:cNvPr id="5" name="直接连接符 4"/>
            <p:cNvCxnSpPr/>
            <p:nvPr userDrawn="1">
              <p:custDataLst>
                <p:tags r:id="rId7"/>
              </p:custDataLst>
            </p:nvPr>
          </p:nvCxnSpPr>
          <p:spPr>
            <a:xfrm>
              <a:off x="0" y="604800"/>
              <a:ext cx="12198350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图片 5" descr="OPT-logo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387985" y="132524"/>
              <a:ext cx="963295" cy="368935"/>
            </a:xfrm>
            <a:prstGeom prst="rect">
              <a:avLst/>
            </a:prstGeom>
          </p:spPr>
        </p:pic>
        <p:cxnSp>
          <p:nvCxnSpPr>
            <p:cNvPr id="15" name="直接连接符 14"/>
            <p:cNvCxnSpPr/>
            <p:nvPr userDrawn="1">
              <p:custDataLst>
                <p:tags r:id="rId10"/>
              </p:custDataLst>
            </p:nvPr>
          </p:nvCxnSpPr>
          <p:spPr>
            <a:xfrm>
              <a:off x="1593215" y="146177"/>
              <a:ext cx="0" cy="36957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图片 15" descr="未标题-1"/>
            <p:cNvPicPr>
              <a:picLocks noChangeAspect="1"/>
            </p:cNvPicPr>
            <p:nvPr userDrawn="1"/>
          </p:nvPicPr>
          <p:blipFill>
            <a:blip r:embed="rId11">
              <a:alphaModFix amt="20000"/>
            </a:blip>
            <a:srcRect b="15914"/>
            <a:stretch>
              <a:fillRect/>
            </a:stretch>
          </p:blipFill>
          <p:spPr>
            <a:xfrm>
              <a:off x="6023992" y="-34189"/>
              <a:ext cx="5849238" cy="631533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0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1.wmf"/><Relationship Id="rId2" Type="http://schemas.openxmlformats.org/officeDocument/2006/relationships/package" Target="../embeddings/Workbook1.xlsx"/><Relationship Id="rId1" Type="http://schemas.openxmlformats.org/officeDocument/2006/relationships/tags" Target="../tags/tag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2.jpeg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tags" Target="../tags/tag30.xml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7" Type="http://schemas.openxmlformats.org/officeDocument/2006/relationships/slideLayout" Target="../slideLayouts/slideLayout3.xml"/><Relationship Id="rId26" Type="http://schemas.openxmlformats.org/officeDocument/2006/relationships/tags" Target="../tags/tag48.xml"/><Relationship Id="rId25" Type="http://schemas.openxmlformats.org/officeDocument/2006/relationships/tags" Target="../tags/tag47.xml"/><Relationship Id="rId24" Type="http://schemas.openxmlformats.org/officeDocument/2006/relationships/tags" Target="../tags/tag46.xml"/><Relationship Id="rId23" Type="http://schemas.openxmlformats.org/officeDocument/2006/relationships/tags" Target="../tags/tag45.xml"/><Relationship Id="rId22" Type="http://schemas.openxmlformats.org/officeDocument/2006/relationships/tags" Target="../tags/tag44.xml"/><Relationship Id="rId21" Type="http://schemas.openxmlformats.org/officeDocument/2006/relationships/tags" Target="../tags/tag43.xml"/><Relationship Id="rId20" Type="http://schemas.openxmlformats.org/officeDocument/2006/relationships/tags" Target="../tags/tag42.xml"/><Relationship Id="rId2" Type="http://schemas.openxmlformats.org/officeDocument/2006/relationships/tags" Target="../tags/tag24.xml"/><Relationship Id="rId19" Type="http://schemas.openxmlformats.org/officeDocument/2006/relationships/tags" Target="../tags/tag41.xml"/><Relationship Id="rId18" Type="http://schemas.openxmlformats.org/officeDocument/2006/relationships/tags" Target="../tags/tag40.xml"/><Relationship Id="rId17" Type="http://schemas.openxmlformats.org/officeDocument/2006/relationships/tags" Target="../tags/tag39.xml"/><Relationship Id="rId16" Type="http://schemas.openxmlformats.org/officeDocument/2006/relationships/tags" Target="../tags/tag38.xml"/><Relationship Id="rId15" Type="http://schemas.openxmlformats.org/officeDocument/2006/relationships/tags" Target="../tags/tag37.xml"/><Relationship Id="rId14" Type="http://schemas.openxmlformats.org/officeDocument/2006/relationships/tags" Target="../tags/tag36.xml"/><Relationship Id="rId13" Type="http://schemas.openxmlformats.org/officeDocument/2006/relationships/tags" Target="../tags/tag35.xml"/><Relationship Id="rId12" Type="http://schemas.openxmlformats.org/officeDocument/2006/relationships/tags" Target="../tags/tag34.xml"/><Relationship Id="rId11" Type="http://schemas.openxmlformats.org/officeDocument/2006/relationships/tags" Target="../tags/tag33.xml"/><Relationship Id="rId10" Type="http://schemas.openxmlformats.org/officeDocument/2006/relationships/tags" Target="../tags/tag32.xml"/><Relationship Id="rId1" Type="http://schemas.openxmlformats.org/officeDocument/2006/relationships/tags" Target="../tags/tag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4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2"/>
          <p:cNvSpPr txBox="1"/>
          <p:nvPr/>
        </p:nvSpPr>
        <p:spPr>
          <a:xfrm>
            <a:off x="720000" y="720000"/>
            <a:ext cx="1620000" cy="34051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 anchor="ctr" anchorCtr="0">
            <a:spAutoFit/>
          </a:bodyPr>
          <a:lstStyle>
            <a:defPPr>
              <a:defRPr lang="zh-CN"/>
            </a:defPPr>
            <a:lvl1pPr algn="ctr">
              <a:defRPr kumimoji="0" sz="1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现场图和视频</a:t>
            </a:r>
            <a:endParaRPr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8701723" y="6170215"/>
            <a:ext cx="8686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rgbClr val="000000"/>
                </a:solidFill>
              </a:rPr>
              <a:t>侧视图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298563" y="6170215"/>
            <a:ext cx="2880000" cy="369332"/>
          </a:xfrm>
          <a:prstGeom prst="rect">
            <a:avLst/>
          </a:prstGeom>
        </p:spPr>
        <p:txBody>
          <a:bodyPr wrap="none">
            <a:spAutoFit/>
          </a:bodyPr>
          <a:p>
            <a:pPr algn="ctr"/>
            <a:r>
              <a:rPr lang="zh-CN" altLang="en-US" dirty="0">
                <a:solidFill>
                  <a:srgbClr val="000000"/>
                </a:solidFill>
              </a:rPr>
              <a:t>正视图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39" name="Title 1"/>
          <p:cNvSpPr txBox="1"/>
          <p:nvPr/>
        </p:nvSpPr>
        <p:spPr>
          <a:xfrm>
            <a:off x="1656000" y="65494"/>
            <a:ext cx="90000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R="0" lvl="0" indent="0" defTabSz="6858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b="1" i="0" baseline="0">
                <a:effectLst/>
                <a:ea typeface="+mj-ea"/>
                <a:cs typeface="+mj-cs"/>
              </a:defRPr>
            </a:lvl1pPr>
          </a:lstStyle>
          <a:p>
            <a:r>
              <a:rPr lang="zh-CN" altLang="en-US" dirty="0"/>
              <a:t>工位</a:t>
            </a:r>
            <a:r>
              <a:rPr lang="en-US" altLang="zh-CN" dirty="0"/>
              <a:t>1 | Station1 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塑料件方向识别</a:t>
            </a:r>
            <a:endParaRPr lang="zh-CN" altLang="en-US" dirty="0"/>
          </a:p>
        </p:txBody>
      </p:sp>
      <p:pic>
        <p:nvPicPr>
          <p:cNvPr id="2" name="图片 1" descr="899119de2a1835521d72430aa8ac413d_compres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7485" y="1530350"/>
            <a:ext cx="2215600" cy="4320000"/>
          </a:xfrm>
          <a:prstGeom prst="rect">
            <a:avLst/>
          </a:prstGeom>
        </p:spPr>
      </p:pic>
      <p:pic>
        <p:nvPicPr>
          <p:cNvPr id="6" name="图片 5" descr="3d6d7235827e43d0942fa2fd59a46e1a_compres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700" y="1607185"/>
            <a:ext cx="2246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2"/>
          <p:cNvSpPr txBox="1"/>
          <p:nvPr/>
        </p:nvSpPr>
        <p:spPr>
          <a:xfrm>
            <a:off x="720000" y="720000"/>
            <a:ext cx="1620000" cy="34051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 anchor="ctr" anchorCtr="0">
            <a:spAutoFit/>
          </a:bodyPr>
          <a:lstStyle>
            <a:defPPr>
              <a:defRPr lang="zh-CN"/>
            </a:defPPr>
            <a:lvl1pPr algn="ctr">
              <a:defRPr kumimoji="0" sz="1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实物图和视频</a:t>
            </a:r>
            <a:endParaRPr lang="en-US" altLang="zh-CN" dirty="0"/>
          </a:p>
        </p:txBody>
      </p:sp>
      <p:sp>
        <p:nvSpPr>
          <p:cNvPr id="9" name="Title 1"/>
          <p:cNvSpPr txBox="1"/>
          <p:nvPr/>
        </p:nvSpPr>
        <p:spPr>
          <a:xfrm>
            <a:off x="1656000" y="64800"/>
            <a:ext cx="90000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R="0" lvl="0" indent="0" defTabSz="6858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b="1" i="0" baseline="0">
                <a:effectLst/>
                <a:ea typeface="+mj-ea"/>
                <a:cs typeface="+mj-cs"/>
              </a:defRPr>
            </a:lvl1pPr>
          </a:lstStyle>
          <a:p>
            <a:pPr algn="l"/>
            <a:r>
              <a:rPr lang="zh-CN" altLang="en-US" dirty="0"/>
              <a:t>工位1 | Station1</a:t>
            </a:r>
            <a:r>
              <a:rPr lang="en-US" altLang="zh-CN" dirty="0"/>
              <a:t> </a:t>
            </a:r>
            <a:r>
              <a:rPr lang="zh-CN" altLang="en-US" dirty="0"/>
              <a:t>实物图</a:t>
            </a:r>
            <a:endParaRPr lang="zh-CN" altLang="en-US" dirty="0"/>
          </a:p>
        </p:txBody>
      </p:sp>
      <p:pic>
        <p:nvPicPr>
          <p:cNvPr id="7" name="图片 6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7475" y="2169160"/>
            <a:ext cx="5264785" cy="29641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2"/>
          <p:cNvSpPr txBox="1"/>
          <p:nvPr/>
        </p:nvSpPr>
        <p:spPr>
          <a:xfrm>
            <a:off x="720000" y="720740"/>
            <a:ext cx="1703604" cy="34051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 anchor="ctr" anchorCtr="0">
            <a:spAutoFit/>
          </a:bodyPr>
          <a:lstStyle>
            <a:defPPr>
              <a:defRPr lang="zh-CN"/>
            </a:defPPr>
            <a:lvl1pPr algn="ctr">
              <a:defRPr kumimoji="0" sz="1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光源控制器的设置</a:t>
            </a:r>
            <a:endParaRPr lang="en-US" altLang="zh-CN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20000" y="1260000"/>
          <a:ext cx="10800080" cy="237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/>
                <a:gridCol w="576000"/>
                <a:gridCol w="2232000"/>
                <a:gridCol w="1080000"/>
                <a:gridCol w="972000"/>
                <a:gridCol w="1980000"/>
                <a:gridCol w="1260000"/>
                <a:gridCol w="900000"/>
              </a:tblGrid>
              <a:tr h="28800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主机</a:t>
                      </a: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IP</a:t>
                      </a:r>
                      <a:endParaRPr kumimoji="0" lang="en-US" altLang="zh-C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PC IP255</a:t>
                      </a:r>
                      <a:endParaRPr kumimoji="0" lang="en-US" altLang="zh-CN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控制器 </a:t>
                      </a:r>
                      <a:r>
                        <a:rPr lang="en-US" altLang="zh-CN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IP</a:t>
                      </a:r>
                      <a:endParaRPr lang="en-US" altLang="zh-CN" sz="10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光源通道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Light Channel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光源编号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No.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光源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Light source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+mn-ea"/>
                        </a:rPr>
                        <a:t>光源亮度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+mn-ea"/>
                        </a:rPr>
                        <a:t>Light Intensity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备注</a:t>
                      </a:r>
                      <a:endParaRPr lang="en-US" altLang="zh-CN" sz="14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CN" sz="10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Remark</a:t>
                      </a:r>
                      <a:endParaRPr lang="zh-CN" altLang="en-US" sz="10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8000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编号</a:t>
                      </a:r>
                      <a:endParaRPr lang="zh-CN" altLang="en-US" sz="12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型号、触发与通讯方式</a:t>
                      </a:r>
                      <a:endParaRPr lang="en-US" altLang="zh-CN" sz="1200" b="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448945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+mn-ea"/>
                        </a:rPr>
                        <a:t>192.168.10.1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备注；多个控制器通过交换机或者路由器连接工控机，所以共同对应一个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IP</a:t>
                      </a: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地址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endParaRPr lang="en-US" altLang="zh-CN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LC1</a:t>
                      </a:r>
                      <a:endParaRPr lang="en-US" altLang="zh-CN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+mn-ea"/>
                        </a:rPr>
                        <a:t>OPT-DPA2024E-4</a:t>
                      </a:r>
                      <a:endParaRPr lang="en-US" altLang="zh-CN" sz="1200" b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altLang="en-US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网口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+mn-ea"/>
                        </a:rPr>
                        <a:t>192.168.10.4</a:t>
                      </a:r>
                      <a:endParaRPr lang="zh-CN" altLang="en-US" sz="1200" b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1-1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+mn-ea"/>
                        </a:rPr>
                        <a:t>OPT-RIH118118-W-V1.3</a:t>
                      </a:r>
                      <a:endParaRPr lang="en-US" altLang="zh-CN" sz="1200" b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255</a:t>
                      </a:r>
                      <a:endParaRPr lang="en-US" altLang="zh-CN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endParaRPr lang="zh-CN" altLang="en-US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48945">
                <a:tc vMerge="1">
                  <a:tcPr marL="0" marR="0" marT="0" marB="0"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cPr marL="0" marR="0" marT="0" marB="0"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cPr marL="0" marR="0" marT="0" marB="0"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1-2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buNone/>
                      </a:pPr>
                      <a:endParaRPr lang="zh-CN" altLang="en-US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200" b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buNone/>
                      </a:pPr>
                      <a:endParaRPr lang="zh-CN" altLang="en-US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48945">
                <a:tc vMerge="1">
                  <a:tcPr marL="0" marR="0" marT="0" marB="0"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cPr marL="0" marR="0" marT="0" marB="0"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cPr marL="0" marR="0" marT="0" marB="0"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1-3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buNone/>
                      </a:pPr>
                      <a:endParaRPr lang="zh-CN" altLang="en-US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200" b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buNone/>
                      </a:pPr>
                      <a:endParaRPr lang="zh-CN" altLang="en-US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48945">
                <a:tc vMerge="1">
                  <a:tcPr marL="0" marR="0" marT="0" marB="0"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cPr marL="0" marR="0" marT="0" marB="0"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cPr marL="0" marR="0" marT="0" marB="0"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1-4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buNone/>
                      </a:pPr>
                      <a:endParaRPr lang="zh-CN" altLang="en-US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200" b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buNone/>
                      </a:pPr>
                      <a:endParaRPr lang="zh-CN" altLang="en-US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Title 1"/>
          <p:cNvSpPr txBox="1"/>
          <p:nvPr/>
        </p:nvSpPr>
        <p:spPr>
          <a:xfrm>
            <a:off x="1656000" y="65494"/>
            <a:ext cx="90000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R="0" lvl="0" indent="0" defTabSz="6858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b="1" i="0" baseline="0">
                <a:effectLst/>
                <a:ea typeface="+mj-ea"/>
                <a:cs typeface="+mj-cs"/>
              </a:defRPr>
            </a:lvl1pPr>
          </a:lstStyle>
          <a:p>
            <a:r>
              <a:rPr lang="zh-CN" altLang="en-US"/>
              <a:t>光源控制 </a:t>
            </a:r>
            <a:r>
              <a:rPr lang="en-US" altLang="zh-CN"/>
              <a:t>| Light Controller</a:t>
            </a:r>
            <a:endParaRPr lang="en-US" altLang="zh-CN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2"/>
          <p:cNvSpPr txBox="1"/>
          <p:nvPr>
            <p:custDataLst>
              <p:tags r:id="rId1"/>
            </p:custDataLst>
          </p:nvPr>
        </p:nvSpPr>
        <p:spPr>
          <a:xfrm>
            <a:off x="720000" y="720000"/>
            <a:ext cx="1152000" cy="342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 anchor="ctr" anchorCtr="0">
            <a:spAutoFit/>
          </a:bodyPr>
          <a:lstStyle>
            <a:defPPr>
              <a:defRPr lang="zh-CN"/>
            </a:defPPr>
            <a:lvl1pPr algn="ctr">
              <a:defRPr kumimoji="0" sz="1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总  结</a:t>
            </a:r>
            <a:endParaRPr lang="en-US" altLang="zh-CN" dirty="0"/>
          </a:p>
        </p:txBody>
      </p:sp>
      <p:sp>
        <p:nvSpPr>
          <p:cNvPr id="11" name="文本框 12"/>
          <p:cNvSpPr txBox="1"/>
          <p:nvPr>
            <p:custDataLst>
              <p:tags r:id="rId2"/>
            </p:custDataLst>
          </p:nvPr>
        </p:nvSpPr>
        <p:spPr>
          <a:xfrm>
            <a:off x="720000" y="4014020"/>
            <a:ext cx="1152000" cy="342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 anchor="ctr" anchorCtr="0">
            <a:spAutoFit/>
          </a:bodyPr>
          <a:lstStyle>
            <a:defPPr>
              <a:defRPr lang="zh-CN"/>
            </a:defPPr>
            <a:lvl1pPr algn="ctr">
              <a:defRPr kumimoji="0" sz="1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风  险</a:t>
            </a:r>
            <a:endParaRPr lang="en-US" altLang="zh-CN" dirty="0"/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899795" y="1080135"/>
            <a:ext cx="10591165" cy="2353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项目现阶段目前总结如下：</a:t>
            </a:r>
            <a:endParaRPr lang="zh-CN" altLang="en-US" sz="1400" dirty="0"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考虑产品本身形状问题、在架设相机的过程中对于方向应该予以调整，正对工件本身。在产品检测流水线上应确保每个工件摆放位置、角度一致。</a:t>
            </a:r>
            <a:endParaRPr lang="zh-CN" altLang="en-US" sz="1400" dirty="0"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此次检测为</a:t>
            </a:r>
            <a:r>
              <a:rPr lang="zh-CN" alt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塑料件方向识别，通过观察，发现</a:t>
            </a:r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OK</a:t>
            </a:r>
            <a:r>
              <a:rPr lang="zh-CN" alt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品物料上，豁口出现在右侧中下部位，其他</a:t>
            </a:r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7</a:t>
            </a:r>
            <a:r>
              <a:rPr lang="zh-CN" alt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个方向的位置各不相同，所有可以去识别物料左侧中下部位的豁口进行</a:t>
            </a:r>
            <a:r>
              <a:rPr lang="zh-CN" altLang="en-US" sz="1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识别。</a:t>
            </a:r>
            <a:endParaRPr lang="zh-CN" altLang="en-US" sz="14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本次测试为实验室效果，具体以现场实际效果为准，如效果不佳后续需调整。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所有效果图已整合，具体效果图见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文件夹。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899795" y="4373880"/>
            <a:ext cx="1027176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目前项目存在风险以下：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想要区分豁口就需要增大曝光，曝光过大后，图像会过曝，物料边缘对比度不是很明显，需要合理调节曝光值及增益</a:t>
            </a:r>
            <a:r>
              <a:rPr lang="zh-CN" altLang="en-US" sz="1400" dirty="0"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值。</a:t>
            </a:r>
            <a:endParaRPr lang="zh-CN" altLang="en-US" sz="1400" dirty="0"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1656000" y="65494"/>
            <a:ext cx="90000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R="0" lvl="0" indent="0" defTabSz="6858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b="1" i="0" baseline="0">
                <a:effectLst/>
                <a:ea typeface="+mj-ea"/>
                <a:cs typeface="+mj-cs"/>
              </a:defRPr>
            </a:lvl1pPr>
          </a:lstStyle>
          <a:p>
            <a:r>
              <a:rPr lang="zh-CN" altLang="en-US"/>
              <a:t>总结与风险 </a:t>
            </a:r>
            <a:r>
              <a:rPr lang="en-US" altLang="zh-CN"/>
              <a:t>| Conclusion and Risk</a:t>
            </a:r>
            <a:endParaRPr lang="en-US" altLang="zh-C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 txBox="1"/>
          <p:nvPr/>
        </p:nvSpPr>
        <p:spPr>
          <a:xfrm>
            <a:off x="1" y="2448000"/>
            <a:ext cx="12192000" cy="81438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塑料件方向识别</a:t>
            </a:r>
            <a:r>
              <a:rPr lang="en-US" altLang="zh-CN" sz="28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V1.0</a:t>
            </a:r>
            <a:endParaRPr lang="en-US" altLang="zh-CN" sz="2800" b="1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9720001" y="5940000"/>
            <a:ext cx="1620000" cy="583466"/>
            <a:chOff x="10148101" y="5816887"/>
            <a:chExt cx="1620000" cy="583466"/>
          </a:xfrm>
        </p:grpSpPr>
        <p:sp>
          <p:nvSpPr>
            <p:cNvPr id="9" name="文本框 24"/>
            <p:cNvSpPr txBox="1"/>
            <p:nvPr/>
          </p:nvSpPr>
          <p:spPr>
            <a:xfrm>
              <a:off x="10224216" y="5816887"/>
              <a:ext cx="1543884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03030"/>
                  </a:solidFill>
                  <a:effectLst/>
                  <a:uLnTx/>
                  <a:uFillTx/>
                  <a:latin typeface="+mj-lt"/>
                  <a:ea typeface="微软雅黑" panose="020B0503020204020204" pitchFamily="34" charset="-122"/>
                  <a:cs typeface="Times New Roman" panose="02020603050405020304" pitchFamily="18" charset="0"/>
                </a:rPr>
                <a:t>Prepared by OPT</a:t>
              </a: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24"/>
            <p:cNvSpPr txBox="1"/>
            <p:nvPr/>
          </p:nvSpPr>
          <p:spPr>
            <a:xfrm>
              <a:off x="10148101" y="6093648"/>
              <a:ext cx="1620000" cy="3067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03030"/>
                  </a:solidFill>
                  <a:effectLst/>
                  <a:uLnTx/>
                  <a:uFillTx/>
                  <a:latin typeface="+mj-lt"/>
                  <a:ea typeface="微软雅黑" panose="020B0503020204020204" pitchFamily="34" charset="-122"/>
                  <a:cs typeface="Times New Roman" panose="02020603050405020304" pitchFamily="18" charset="0"/>
                </a:rPr>
                <a:t>2025/06/20</a:t>
              </a: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1656000" y="65494"/>
            <a:ext cx="90000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R="0" lvl="0" indent="0" defTabSz="6858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b="1" i="0" baseline="0">
                <a:effectLst/>
                <a:ea typeface="+mj-ea"/>
                <a:cs typeface="+mj-cs"/>
              </a:defRPr>
            </a:lvl1pPr>
          </a:lstStyle>
          <a:p>
            <a:r>
              <a:rPr lang="zh-CN" altLang="en-US" dirty="0"/>
              <a:t>更新</a:t>
            </a:r>
            <a:r>
              <a:rPr lang="zh-CN" altLang="en-US"/>
              <a:t>记录 </a:t>
            </a:r>
            <a:r>
              <a:rPr lang="en-US" altLang="zh-CN"/>
              <a:t>| Change </a:t>
            </a:r>
            <a:r>
              <a:rPr lang="en-US" altLang="zh-CN" dirty="0"/>
              <a:t>Log</a:t>
            </a:r>
            <a:endParaRPr lang="en-US" altLang="zh-CN" dirty="0"/>
          </a:p>
        </p:txBody>
      </p:sp>
      <p:graphicFrame>
        <p:nvGraphicFramePr>
          <p:cNvPr id="5" name="表格占位符 2"/>
          <p:cNvGraphicFramePr/>
          <p:nvPr>
            <p:custDataLst>
              <p:tags r:id="rId1"/>
            </p:custDataLst>
          </p:nvPr>
        </p:nvGraphicFramePr>
        <p:xfrm>
          <a:off x="720000" y="900000"/>
          <a:ext cx="10800000" cy="49883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00"/>
                <a:gridCol w="900000"/>
                <a:gridCol w="3060000"/>
                <a:gridCol w="3060000"/>
                <a:gridCol w="1620000"/>
                <a:gridCol w="1440000"/>
              </a:tblGrid>
              <a:tr h="489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版本</a:t>
                      </a:r>
                      <a:endParaRPr lang="en-US" altLang="zh-CN" sz="1400" b="1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更新时间</a:t>
                      </a:r>
                      <a:endParaRPr lang="en-US" altLang="zh-CN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简述</a:t>
                      </a:r>
                      <a:endParaRPr lang="en-US" altLang="zh-CN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更新原因</a:t>
                      </a:r>
                      <a:endParaRPr lang="en-US" altLang="zh-CN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工程师</a:t>
                      </a:r>
                      <a:endParaRPr lang="en-US" altLang="zh-CN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是否同意变更</a:t>
                      </a:r>
                      <a:endParaRPr lang="en-US" altLang="zh-CN" sz="14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89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2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V1.0</a:t>
                      </a:r>
                      <a:endPara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2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2025/06/20</a:t>
                      </a:r>
                      <a:endPara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2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首次评估</a:t>
                      </a:r>
                      <a:endPara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2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首次评估</a:t>
                      </a:r>
                      <a:endParaRPr lang="en-US" altLang="zh-CN" sz="12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卜高迪</a:t>
                      </a:r>
                      <a:endParaRPr lang="zh-CN" altLang="en-US" sz="1400" kern="100" dirty="0">
                        <a:solidFill>
                          <a:schemeClr val="dk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1400" kern="1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待确认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9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altLang="en-US" sz="1400" kern="100" dirty="0">
                        <a:solidFill>
                          <a:schemeClr val="dk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endParaRPr lang="zh-CN" altLang="en-US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19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altLang="en-US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altLang="en-US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endParaRPr lang="zh-CN" altLang="en-US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9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altLang="en-US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endParaRPr lang="zh-CN" altLang="en-US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9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altLang="en-US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endParaRPr lang="zh-CN" altLang="en-US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9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altLang="en-US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endParaRPr lang="zh-CN" altLang="en-US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9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endParaRPr lang="zh-CN" altLang="en-US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9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endParaRPr lang="zh-CN" altLang="en-US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9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zh-CN" altLang="en-US" sz="12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endParaRPr lang="zh-CN" altLang="en-US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3" name="对象 1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757352" y="6096682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Worksheet" showAsIcon="1" r:id="rId2" imgW="971550" imgH="666750" progId="Excel.Sheet.12">
                  <p:embed/>
                </p:oleObj>
              </mc:Choice>
              <mc:Fallback>
                <p:oleObj name="Worksheet" showAsIcon="1" r:id="rId2" imgW="971550" imgH="666750" progId="Excel.Sheet.12">
                  <p:embed/>
                  <p:pic>
                    <p:nvPicPr>
                      <p:cNvPr id="0" name="对象 12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757352" y="6096682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 descr="AAAAAAAA"/>
          <p:cNvSpPr/>
          <p:nvPr/>
        </p:nvSpPr>
        <p:spPr>
          <a:xfrm>
            <a:off x="1260000" y="1259999"/>
            <a:ext cx="10080000" cy="279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Times New Roman" panose="02020603050405020304" pitchFamily="18" charset="0"/>
              </a:rPr>
              <a:t>项目需求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Times New Roman" panose="02020603050405020304" pitchFamily="18" charset="0"/>
              </a:rPr>
              <a:t>机台功能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Times New Roman" panose="02020603050405020304" pitchFamily="18" charset="0"/>
              </a:rPr>
              <a:t>工位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塑料件方向识别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Times New Roman" panose="02020603050405020304" pitchFamily="18" charset="0"/>
              </a:rPr>
              <a:t>（工站功能、测试配置表，光源示意图、图像效果、现场图、实物图、总结与风险点）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/>
                <a:ea typeface="宋体" panose="02010600030101010101" pitchFamily="2" charset="-122"/>
                <a:cs typeface="Times New Roman" panose="02020603050405020304" pitchFamily="18" charset="0"/>
              </a:rPr>
              <a:t>实物图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 txBox="1"/>
          <p:nvPr/>
        </p:nvSpPr>
        <p:spPr>
          <a:xfrm>
            <a:off x="1656000" y="65494"/>
            <a:ext cx="90000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R="0" lvl="0" indent="0" defTabSz="6858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b="1" i="0" baseline="0">
                <a:effectLst/>
                <a:ea typeface="+mj-ea"/>
                <a:cs typeface="+mj-cs"/>
              </a:defRPr>
            </a:lvl1pPr>
          </a:lstStyle>
          <a:p>
            <a:r>
              <a:rPr lang="zh-CN" altLang="en-US"/>
              <a:t>目录 </a:t>
            </a:r>
            <a:r>
              <a:rPr lang="en-US" altLang="zh-CN"/>
              <a:t>| Contents</a:t>
            </a:r>
            <a:endParaRPr lang="en-US" altLang="zh-C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360000" y="0"/>
            <a:ext cx="10953751" cy="6048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baseline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+mj-cs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20000" y="1152000"/>
          <a:ext cx="10801193" cy="54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50149"/>
                <a:gridCol w="6750746"/>
                <a:gridCol w="2700298"/>
              </a:tblGrid>
              <a:tr h="540000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0" kern="1200" spc="13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项目需求</a:t>
                      </a:r>
                      <a:endParaRPr lang="zh-CN" altLang="en-US" sz="1400" b="0" kern="1200" spc="13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日期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2025/06/20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317500" marR="3175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附件区</a:t>
                      </a:r>
                      <a:endParaRPr lang="en-US" altLang="zh-CN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17500" marR="3175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720000" y="720000"/>
            <a:ext cx="1152000" cy="34051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 anchor="ctr" anchorCtr="0">
            <a:spAutoFit/>
          </a:bodyPr>
          <a:lstStyle>
            <a:defPPr>
              <a:defRPr lang="zh-CN"/>
            </a:defPPr>
            <a:lvl1pPr>
              <a:defRPr kumimoji="0" sz="1400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项目需求</a:t>
            </a:r>
            <a:endParaRPr lang="en-US" altLang="zh-CN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8958779" y="5841628"/>
            <a:ext cx="2562816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rgbClr val="000000"/>
                </a:solidFill>
              </a:rPr>
              <a:t>实物图</a:t>
            </a:r>
            <a:endParaRPr lang="zh-CN" altLang="en-US" sz="1400" dirty="0"/>
          </a:p>
        </p:txBody>
      </p:sp>
      <p:sp>
        <p:nvSpPr>
          <p:cNvPr id="3" name="Title 1"/>
          <p:cNvSpPr txBox="1"/>
          <p:nvPr/>
        </p:nvSpPr>
        <p:spPr>
          <a:xfrm>
            <a:off x="1656000" y="65494"/>
            <a:ext cx="90000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R="0" lvl="0" indent="0" defTabSz="6858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b="1" i="0" baseline="0">
                <a:effectLst/>
                <a:ea typeface="+mj-ea"/>
                <a:cs typeface="+mj-cs"/>
              </a:defRPr>
            </a:lvl1pPr>
          </a:lstStyle>
          <a:p>
            <a:r>
              <a:rPr lang="zh-CN" altLang="en-US"/>
              <a:t>项目需求 </a:t>
            </a:r>
            <a:r>
              <a:rPr lang="en-US" altLang="zh-CN"/>
              <a:t>| Project </a:t>
            </a:r>
            <a:r>
              <a:rPr lang="en-US" altLang="zh-CN" dirty="0"/>
              <a:t>Requirements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2320925" y="1551305"/>
            <a:ext cx="6442075" cy="1706880"/>
          </a:xfrm>
          <a:prstGeom prst="rect">
            <a:avLst/>
          </a:prstGeom>
        </p:spPr>
        <p:txBody>
          <a:bodyPr wrap="square" anchor="t">
            <a:spAutoFit/>
          </a:bodyPr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，相机要求：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，镜头要求：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/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，检测需求：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产品四个面，每个面有两种朝向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(0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度和旋转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180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度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。只有这一种暗面带豁口的，朝向吸塑盘倒角是正确的。需求是带吸塑盘检测，工作距离没有要求，视野最好一次能拍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10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颗料以上。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7" name="图片 6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713470" y="2914015"/>
            <a:ext cx="3052445" cy="171831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48"/>
          <p:cNvCxnSpPr/>
          <p:nvPr/>
        </p:nvCxnSpPr>
        <p:spPr>
          <a:xfrm flipH="1">
            <a:off x="2137410" y="3637915"/>
            <a:ext cx="3175" cy="39751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: 圆角 47"/>
          <p:cNvSpPr/>
          <p:nvPr>
            <p:custDataLst>
              <p:tags r:id="rId1"/>
            </p:custDataLst>
          </p:nvPr>
        </p:nvSpPr>
        <p:spPr>
          <a:xfrm>
            <a:off x="6988746" y="2544248"/>
            <a:ext cx="3888902" cy="3407781"/>
          </a:xfrm>
          <a:prstGeom prst="roundRect">
            <a:avLst>
              <a:gd name="adj" fmla="val 2507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矩形 28"/>
          <p:cNvSpPr/>
          <p:nvPr>
            <p:custDataLst>
              <p:tags r:id="rId2"/>
            </p:custDataLst>
          </p:nvPr>
        </p:nvSpPr>
        <p:spPr>
          <a:xfrm>
            <a:off x="6980490" y="2935307"/>
            <a:ext cx="3880422" cy="632088"/>
          </a:xfrm>
          <a:prstGeom prst="rect">
            <a:avLst/>
          </a:prstGeom>
          <a:solidFill>
            <a:srgbClr val="FFFFD7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占位符 6"/>
          <p:cNvSpPr txBox="1"/>
          <p:nvPr/>
        </p:nvSpPr>
        <p:spPr>
          <a:xfrm>
            <a:off x="965835" y="1026795"/>
            <a:ext cx="10259695" cy="489585"/>
          </a:xfrm>
          <a:prstGeom prst="rect">
            <a:avLst/>
          </a:prstGeom>
        </p:spPr>
        <p:txBody>
          <a:bodyPr wrap="square" anchor="t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机台是通过视觉进行</a:t>
            </a:r>
            <a:r>
              <a:rPr lang="zh-CN" altLang="en-US" sz="1200" dirty="0">
                <a:sym typeface="+mn-ea"/>
              </a:rPr>
              <a:t>塑料件方向识别</a:t>
            </a:r>
            <a:endParaRPr lang="zh-CN" altLang="en-US" sz="12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8" name="文本框 12"/>
          <p:cNvSpPr txBox="1"/>
          <p:nvPr/>
        </p:nvSpPr>
        <p:spPr>
          <a:xfrm>
            <a:off x="720000" y="720000"/>
            <a:ext cx="1152000" cy="34051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 anchor="ctr" anchorCtr="0">
            <a:spAutoFit/>
          </a:bodyPr>
          <a:lstStyle>
            <a:defPPr>
              <a:defRPr lang="zh-CN"/>
            </a:defPPr>
            <a:lvl1pPr algn="ctr">
              <a:defRPr kumimoji="0" sz="1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机台功能 </a:t>
            </a:r>
            <a:endParaRPr lang="en-US" altLang="zh-CN" dirty="0"/>
          </a:p>
        </p:txBody>
      </p:sp>
      <p:sp>
        <p:nvSpPr>
          <p:cNvPr id="99" name="文本框 12"/>
          <p:cNvSpPr txBox="1"/>
          <p:nvPr/>
        </p:nvSpPr>
        <p:spPr>
          <a:xfrm>
            <a:off x="720000" y="1396800"/>
            <a:ext cx="1152000" cy="34051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 anchor="ctr" anchorCtr="0">
            <a:spAutoFit/>
          </a:bodyPr>
          <a:lstStyle>
            <a:defPPr>
              <a:defRPr lang="zh-CN"/>
            </a:defPPr>
            <a:lvl1pPr algn="ctr">
              <a:defRPr kumimoji="0" sz="1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工作流程 </a:t>
            </a:r>
            <a:endParaRPr lang="en-US" altLang="zh-CN" dirty="0"/>
          </a:p>
        </p:txBody>
      </p:sp>
      <p:sp>
        <p:nvSpPr>
          <p:cNvPr id="42" name="Title 1"/>
          <p:cNvSpPr txBox="1"/>
          <p:nvPr/>
        </p:nvSpPr>
        <p:spPr>
          <a:xfrm>
            <a:off x="1656000" y="65494"/>
            <a:ext cx="90000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R="0" lvl="0" indent="0" defTabSz="6858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b="1" i="0" baseline="0">
                <a:effectLst/>
                <a:ea typeface="+mj-ea"/>
                <a:cs typeface="+mj-cs"/>
              </a:defRPr>
            </a:lvl1pPr>
          </a:lstStyle>
          <a:p>
            <a:r>
              <a:rPr lang="zh-CN" altLang="en-US" dirty="0"/>
              <a:t>机台</a:t>
            </a:r>
            <a:r>
              <a:rPr lang="zh-CN" altLang="en-US"/>
              <a:t>功能 </a:t>
            </a:r>
            <a:r>
              <a:rPr lang="en-US" altLang="zh-CN"/>
              <a:t>| Machine </a:t>
            </a:r>
            <a:r>
              <a:rPr lang="en-US" altLang="zh-CN" dirty="0"/>
              <a:t>Function</a:t>
            </a:r>
            <a:endParaRPr lang="en-US" altLang="zh-CN" dirty="0"/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V="1">
            <a:off x="6972010" y="2902125"/>
            <a:ext cx="3897384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>
            <p:custDataLst>
              <p:tags r:id="rId4"/>
            </p:custDataLst>
          </p:nvPr>
        </p:nvCxnSpPr>
        <p:spPr>
          <a:xfrm flipV="1">
            <a:off x="6972010" y="3591108"/>
            <a:ext cx="3897384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>
            <p:custDataLst>
              <p:tags r:id="rId5"/>
            </p:custDataLst>
          </p:nvPr>
        </p:nvSpPr>
        <p:spPr>
          <a:xfrm>
            <a:off x="8609178" y="5676091"/>
            <a:ext cx="540000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前</a:t>
            </a:r>
            <a:endParaRPr lang="zh-CN" altLang="en-US" sz="1200" dirty="0"/>
          </a:p>
        </p:txBody>
      </p:sp>
      <p:sp>
        <p:nvSpPr>
          <p:cNvPr id="37" name="文本框 36"/>
          <p:cNvSpPr txBox="1"/>
          <p:nvPr>
            <p:custDataLst>
              <p:tags r:id="rId6"/>
            </p:custDataLst>
          </p:nvPr>
        </p:nvSpPr>
        <p:spPr>
          <a:xfrm>
            <a:off x="7461433" y="6071282"/>
            <a:ext cx="2880000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12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机台简易示意图</a:t>
            </a:r>
            <a:endParaRPr lang="zh-CN" altLang="en-US" sz="1200" dirty="0"/>
          </a:p>
        </p:txBody>
      </p:sp>
      <p:sp>
        <p:nvSpPr>
          <p:cNvPr id="38" name="文本框 37"/>
          <p:cNvSpPr txBox="1"/>
          <p:nvPr>
            <p:custDataLst>
              <p:tags r:id="rId7"/>
            </p:custDataLst>
          </p:nvPr>
        </p:nvSpPr>
        <p:spPr>
          <a:xfrm>
            <a:off x="10733612" y="4117404"/>
            <a:ext cx="540000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前</a:t>
            </a:r>
            <a:endParaRPr lang="zh-CN" altLang="en-US" sz="1200" dirty="0"/>
          </a:p>
        </p:txBody>
      </p:sp>
      <p:sp>
        <p:nvSpPr>
          <p:cNvPr id="39" name="文本框 38"/>
          <p:cNvSpPr txBox="1"/>
          <p:nvPr>
            <p:custDataLst>
              <p:tags r:id="rId8"/>
            </p:custDataLst>
          </p:nvPr>
        </p:nvSpPr>
        <p:spPr>
          <a:xfrm>
            <a:off x="6547205" y="4117404"/>
            <a:ext cx="540000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左</a:t>
            </a:r>
            <a:endParaRPr lang="zh-CN" altLang="en-US" sz="1200" dirty="0"/>
          </a:p>
        </p:txBody>
      </p:sp>
      <p:sp>
        <p:nvSpPr>
          <p:cNvPr id="41" name="文本框 40"/>
          <p:cNvSpPr txBox="1"/>
          <p:nvPr/>
        </p:nvSpPr>
        <p:spPr>
          <a:xfrm>
            <a:off x="6457950" y="4229100"/>
            <a:ext cx="4064000" cy="4140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" name="直接连接符 6"/>
          <p:cNvCxnSpPr/>
          <p:nvPr>
            <p:custDataLst>
              <p:tags r:id="rId9"/>
            </p:custDataLst>
          </p:nvPr>
        </p:nvCxnSpPr>
        <p:spPr>
          <a:xfrm flipV="1">
            <a:off x="6980265" y="4525185"/>
            <a:ext cx="3897384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>
            <p:custDataLst>
              <p:tags r:id="rId10"/>
            </p:custDataLst>
          </p:nvPr>
        </p:nvCxnSpPr>
        <p:spPr>
          <a:xfrm flipV="1">
            <a:off x="6980265" y="5214168"/>
            <a:ext cx="3897384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>
            <p:custDataLst>
              <p:tags r:id="rId11"/>
            </p:custDataLst>
          </p:nvPr>
        </p:nvSpPr>
        <p:spPr>
          <a:xfrm>
            <a:off x="6997000" y="4541222"/>
            <a:ext cx="3880422" cy="632088"/>
          </a:xfrm>
          <a:prstGeom prst="rect">
            <a:avLst/>
          </a:prstGeom>
          <a:solidFill>
            <a:srgbClr val="FFFFD7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3" name="Straight Arrow Connector 48"/>
          <p:cNvCxnSpPr>
            <a:stCxn id="30" idx="2"/>
            <a:endCxn id="31" idx="0"/>
          </p:cNvCxnSpPr>
          <p:nvPr/>
        </p:nvCxnSpPr>
        <p:spPr>
          <a:xfrm flipH="1">
            <a:off x="2140585" y="2493645"/>
            <a:ext cx="6350" cy="673100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76"/>
          <p:cNvSpPr/>
          <p:nvPr/>
        </p:nvSpPr>
        <p:spPr>
          <a:xfrm>
            <a:off x="1066800" y="2205355"/>
            <a:ext cx="2160270" cy="28829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</a:t>
            </a:r>
            <a:r>
              <a:rPr lang="zh-CN" altLang="en-US" sz="12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支架块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放入机台中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矩形 79"/>
          <p:cNvSpPr/>
          <p:nvPr/>
        </p:nvSpPr>
        <p:spPr>
          <a:xfrm>
            <a:off x="788035" y="3166745"/>
            <a:ext cx="2705100" cy="4775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工位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2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拍摄，</a:t>
            </a:r>
            <a:r>
              <a:rPr lang="zh-CN" altLang="en-US" sz="12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塑料件方向识别</a:t>
            </a:r>
            <a:endParaRPr lang="zh-CN" altLang="en-US" sz="12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432560" y="4035425"/>
            <a:ext cx="3735705" cy="1366520"/>
            <a:chOff x="2256" y="5831"/>
            <a:chExt cx="5883" cy="2152"/>
          </a:xfrm>
        </p:grpSpPr>
        <p:cxnSp>
          <p:nvCxnSpPr>
            <p:cNvPr id="51" name="Straight Arrow Connector 48"/>
            <p:cNvCxnSpPr/>
            <p:nvPr>
              <p:custDataLst>
                <p:tags r:id="rId12"/>
              </p:custDataLst>
            </p:nvPr>
          </p:nvCxnSpPr>
          <p:spPr>
            <a:xfrm flipH="1">
              <a:off x="3362" y="6192"/>
              <a:ext cx="0" cy="510"/>
            </a:xfrm>
            <a:prstGeom prst="straightConnector1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组合 51"/>
            <p:cNvGrpSpPr/>
            <p:nvPr/>
          </p:nvGrpSpPr>
          <p:grpSpPr>
            <a:xfrm rot="0">
              <a:off x="2256" y="5831"/>
              <a:ext cx="2234" cy="2152"/>
              <a:chOff x="1855" y="7911"/>
              <a:chExt cx="2234" cy="2152"/>
            </a:xfrm>
          </p:grpSpPr>
          <p:sp>
            <p:nvSpPr>
              <p:cNvPr id="53" name="矩形 82"/>
              <p:cNvSpPr/>
              <p:nvPr>
                <p:custDataLst>
                  <p:tags r:id="rId13"/>
                </p:custDataLst>
              </p:nvPr>
            </p:nvSpPr>
            <p:spPr>
              <a:xfrm>
                <a:off x="1855" y="7911"/>
                <a:ext cx="2220" cy="45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软件识别特征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矩形 112"/>
              <p:cNvSpPr/>
              <p:nvPr>
                <p:custDataLst>
                  <p:tags r:id="rId14"/>
                </p:custDataLst>
              </p:nvPr>
            </p:nvSpPr>
            <p:spPr>
              <a:xfrm>
                <a:off x="1868" y="9609"/>
                <a:ext cx="2221" cy="45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出料完成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矩形 113"/>
              <p:cNvSpPr/>
              <p:nvPr>
                <p:custDataLst>
                  <p:tags r:id="rId15"/>
                </p:custDataLst>
              </p:nvPr>
            </p:nvSpPr>
            <p:spPr>
              <a:xfrm>
                <a:off x="2490" y="8782"/>
                <a:ext cx="979" cy="454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2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OK</a:t>
                </a:r>
                <a:endParaRPr lang="zh-CN" altLang="en-US" sz="12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7" name="Straight Arrow Connector 53"/>
              <p:cNvCxnSpPr>
                <a:stCxn id="55" idx="2"/>
              </p:cNvCxnSpPr>
              <p:nvPr>
                <p:custDataLst>
                  <p:tags r:id="rId16"/>
                </p:custDataLst>
              </p:nvPr>
            </p:nvCxnSpPr>
            <p:spPr>
              <a:xfrm>
                <a:off x="2980" y="9236"/>
                <a:ext cx="0" cy="350"/>
              </a:xfrm>
              <a:prstGeom prst="straightConnector1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>
                    <a:lumMod val="85000"/>
                    <a:lumOff val="1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矩形 112"/>
            <p:cNvSpPr/>
            <p:nvPr>
              <p:custDataLst>
                <p:tags r:id="rId17"/>
              </p:custDataLst>
            </p:nvPr>
          </p:nvSpPr>
          <p:spPr>
            <a:xfrm>
              <a:off x="6292" y="7492"/>
              <a:ext cx="1847" cy="45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抛料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9" name="直接箭头连接符 58"/>
            <p:cNvCxnSpPr/>
            <p:nvPr>
              <p:custDataLst>
                <p:tags r:id="rId18"/>
              </p:custDataLst>
            </p:nvPr>
          </p:nvCxnSpPr>
          <p:spPr>
            <a:xfrm>
              <a:off x="4474" y="6057"/>
              <a:ext cx="2281" cy="3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/>
            <p:nvPr>
              <p:custDataLst>
                <p:tags r:id="rId19"/>
              </p:custDataLst>
            </p:nvPr>
          </p:nvCxnSpPr>
          <p:spPr>
            <a:xfrm flipH="1">
              <a:off x="7218" y="6298"/>
              <a:ext cx="0" cy="1166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矩形 113"/>
            <p:cNvSpPr/>
            <p:nvPr/>
          </p:nvSpPr>
          <p:spPr>
            <a:xfrm>
              <a:off x="6755" y="5844"/>
              <a:ext cx="979" cy="45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200" dirty="0">
                  <a:solidFill>
                    <a:prstClr val="black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NG</a:t>
              </a:r>
              <a:endParaRPr lang="zh-CN" altLang="en-US" sz="12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组合 5"/>
          <p:cNvGrpSpPr/>
          <p:nvPr>
            <p:custDataLst>
              <p:tags r:id="rId20"/>
            </p:custDataLst>
          </p:nvPr>
        </p:nvGrpSpPr>
        <p:grpSpPr>
          <a:xfrm>
            <a:off x="7461083" y="3138478"/>
            <a:ext cx="216181" cy="216181"/>
            <a:chOff x="8103488" y="3320909"/>
            <a:chExt cx="216181" cy="216181"/>
          </a:xfrm>
          <a:solidFill>
            <a:schemeClr val="bg2">
              <a:lumMod val="90000"/>
            </a:schemeClr>
          </a:solidFill>
        </p:grpSpPr>
        <p:grpSp>
          <p:nvGrpSpPr>
            <p:cNvPr id="9" name="组合 8"/>
            <p:cNvGrpSpPr/>
            <p:nvPr/>
          </p:nvGrpSpPr>
          <p:grpSpPr>
            <a:xfrm rot="16200000">
              <a:off x="8103488" y="3320909"/>
              <a:ext cx="216181" cy="216181"/>
              <a:chOff x="4583116" y="2950385"/>
              <a:chExt cx="216181" cy="216181"/>
            </a:xfrm>
            <a:grpFill/>
          </p:grpSpPr>
          <p:sp>
            <p:nvSpPr>
              <p:cNvPr id="10" name="矩形 9"/>
              <p:cNvSpPr/>
              <p:nvPr>
                <p:custDataLst>
                  <p:tags r:id="rId21"/>
                </p:custDataLst>
              </p:nvPr>
            </p:nvSpPr>
            <p:spPr>
              <a:xfrm>
                <a:off x="4583116" y="2950385"/>
                <a:ext cx="216181" cy="216181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>
                <p:custDataLst>
                  <p:tags r:id="rId22"/>
                </p:custDataLst>
              </p:nvPr>
            </p:nvSpPr>
            <p:spPr>
              <a:xfrm>
                <a:off x="4717310" y="3000312"/>
                <a:ext cx="45719" cy="45719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3" name="矩形 12"/>
            <p:cNvSpPr/>
            <p:nvPr>
              <p:custDataLst>
                <p:tags r:id="rId23"/>
              </p:custDataLst>
            </p:nvPr>
          </p:nvSpPr>
          <p:spPr>
            <a:xfrm rot="16200000">
              <a:off x="8216388" y="3401852"/>
              <a:ext cx="85327" cy="54294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0" name="标注: 线形(无边框) 86"/>
          <p:cNvSpPr/>
          <p:nvPr>
            <p:custDataLst>
              <p:tags r:id="rId24"/>
            </p:custDataLst>
          </p:nvPr>
        </p:nvSpPr>
        <p:spPr>
          <a:xfrm flipH="1">
            <a:off x="5712329" y="1936750"/>
            <a:ext cx="1259840" cy="360045"/>
          </a:xfrm>
          <a:prstGeom prst="callout1">
            <a:avLst>
              <a:gd name="adj1" fmla="val 56404"/>
              <a:gd name="adj2" fmla="val 6121"/>
              <a:gd name="adj3" fmla="val 339506"/>
              <a:gd name="adj4" fmla="val -52872"/>
            </a:avLst>
          </a:prstGeom>
          <a:noFill/>
          <a:ln w="6350">
            <a:solidFill>
              <a:srgbClr val="323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r>
              <a:rPr lang="en-US" altLang="zh-CN" sz="1200" dirty="0">
                <a:solidFill>
                  <a:schemeClr val="tx1"/>
                </a:solidFill>
              </a:rPr>
              <a:t> </a:t>
            </a:r>
            <a:r>
              <a:rPr lang="zh-CN" altLang="en-US" sz="1200" dirty="0">
                <a:solidFill>
                  <a:schemeClr val="tx1"/>
                </a:solidFill>
              </a:rPr>
              <a:t>工位</a:t>
            </a:r>
            <a:r>
              <a:rPr lang="en-US" altLang="zh-CN" sz="1200" dirty="0">
                <a:solidFill>
                  <a:schemeClr val="tx1"/>
                </a:solidFill>
              </a:rPr>
              <a:t>1</a:t>
            </a:r>
            <a:r>
              <a:rPr lang="zh-CN" altLang="en-US" sz="1200" dirty="0">
                <a:solidFill>
                  <a:schemeClr val="tx1"/>
                </a:solidFill>
              </a:rPr>
              <a:t>上相机垂直拍摄工件表面，通过软件提取特征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cxnSp>
        <p:nvCxnSpPr>
          <p:cNvPr id="5" name="直接箭头连接符 4"/>
          <p:cNvCxnSpPr/>
          <p:nvPr>
            <p:custDataLst>
              <p:tags r:id="rId25"/>
            </p:custDataLst>
          </p:nvPr>
        </p:nvCxnSpPr>
        <p:spPr>
          <a:xfrm>
            <a:off x="7676384" y="3222625"/>
            <a:ext cx="385445" cy="698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>
            <p:custDataLst>
              <p:tags r:id="rId26"/>
            </p:custDataLst>
          </p:nvPr>
        </p:nvSpPr>
        <p:spPr>
          <a:xfrm flipV="1">
            <a:off x="8061829" y="3166745"/>
            <a:ext cx="161290" cy="1600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z="1200" strike="noStrike" noProof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6"/>
          <p:cNvSpPr txBox="1"/>
          <p:nvPr/>
        </p:nvSpPr>
        <p:spPr>
          <a:xfrm>
            <a:off x="1080000" y="1008000"/>
            <a:ext cx="10260000" cy="414020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>
                <a:sym typeface="+mn-ea"/>
              </a:rPr>
              <a:t>塑料件方向识别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20000" y="1800000"/>
          <a:ext cx="10800080" cy="39566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000"/>
                <a:gridCol w="1800000"/>
                <a:gridCol w="540000"/>
                <a:gridCol w="1440000"/>
                <a:gridCol w="1260000"/>
                <a:gridCol w="1440000"/>
                <a:gridCol w="1440000"/>
                <a:gridCol w="1980000"/>
              </a:tblGrid>
              <a:tr h="306705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spc="13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类型</a:t>
                      </a:r>
                      <a:endParaRPr lang="zh-CN" altLang="en-US" sz="1200" b="0" spc="13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spc="13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型号</a:t>
                      </a:r>
                      <a:endParaRPr lang="zh-CN" altLang="en-US" sz="1200" b="0" spc="13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spc="13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数量</a:t>
                      </a:r>
                      <a:endParaRPr lang="zh-CN" altLang="en-US" sz="1200" b="0" spc="13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spc="13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参数</a:t>
                      </a:r>
                      <a:r>
                        <a:rPr lang="en-US" altLang="zh-CN" sz="1200" b="0" spc="13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200" b="0" spc="13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spc="13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参数</a:t>
                      </a:r>
                      <a:r>
                        <a:rPr lang="en-US" altLang="zh-CN" sz="1200" b="0" spc="13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200" b="0" spc="13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spc="13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参数</a:t>
                      </a:r>
                      <a:r>
                        <a:rPr lang="en-US" altLang="zh-CN" sz="1200" b="0" spc="13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200" b="0" spc="13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spc="13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参数</a:t>
                      </a:r>
                      <a:r>
                        <a:rPr lang="en-US" altLang="zh-CN" sz="1200" b="0" spc="13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1200" b="0" spc="13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spc="13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参数</a:t>
                      </a:r>
                      <a:r>
                        <a:rPr lang="en-US" altLang="zh-CN" sz="1200" b="0" spc="13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1200" b="0" spc="13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309245">
                <a:tc row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kern="1200" spc="130" dirty="0">
                          <a:solidFill>
                            <a:srgbClr val="646464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相机</a:t>
                      </a:r>
                      <a:endParaRPr lang="zh-CN" altLang="en-US" sz="1200" b="0" kern="1200" spc="130" dirty="0">
                        <a:solidFill>
                          <a:srgbClr val="646464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OPT-CC1-M200-GR1-10</a:t>
                      </a:r>
                      <a:endParaRPr lang="en-US" altLang="zh-CN" sz="1200" b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spc="130" dirty="0">
                          <a:solidFill>
                            <a:srgbClr val="646464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 sz="1200" b="0" spc="130" dirty="0">
                        <a:solidFill>
                          <a:srgbClr val="646464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spc="13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分辨率</a:t>
                      </a:r>
                      <a:endParaRPr lang="zh-CN" altLang="en-US" sz="1200" b="0" spc="13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spc="13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像元尺寸</a:t>
                      </a:r>
                      <a:endParaRPr lang="zh-CN" altLang="en-US" sz="1200" b="0" spc="13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spc="13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曝光时间</a:t>
                      </a:r>
                      <a:endParaRPr lang="zh-CN" altLang="en-US" sz="1200" b="0" spc="13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spc="13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单像素精度</a:t>
                      </a:r>
                      <a:endParaRPr lang="zh-CN" altLang="en-US" sz="1200" b="0" spc="13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spc="13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增益</a:t>
                      </a:r>
                      <a:r>
                        <a:rPr lang="en-US" altLang="zh-CN" sz="1200" b="0" spc="13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&amp;</a:t>
                      </a:r>
                      <a:r>
                        <a:rPr lang="zh-CN" altLang="en-US" sz="1200" b="0" spc="13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伽马</a:t>
                      </a:r>
                      <a:endParaRPr lang="zh-CN" altLang="en-US" sz="1200" b="0" spc="13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880">
                <a:tc vMerge="1"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+mn-ea"/>
                        </a:rPr>
                        <a:t>5472*3648</a:t>
                      </a:r>
                      <a:endParaRPr lang="en-US" altLang="zh-CN" sz="12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2.4μm</a:t>
                      </a:r>
                      <a:endParaRPr lang="en-US" altLang="zh-CN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12ms</a:t>
                      </a:r>
                      <a:endParaRPr lang="en-US" altLang="zh-CN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0.006mm</a:t>
                      </a:r>
                      <a:endParaRPr lang="en-US" altLang="zh-CN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增益</a:t>
                      </a:r>
                      <a:r>
                        <a:rPr lang="en-US" altLang="zh-CN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16dB  </a:t>
                      </a:r>
                      <a:r>
                        <a:rPr lang="zh-CN" altLang="en-US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伽马</a:t>
                      </a:r>
                      <a:r>
                        <a:rPr lang="en-US" altLang="zh-CN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CN" sz="12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45">
                <a:tc row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kern="1200" spc="130" dirty="0">
                          <a:solidFill>
                            <a:srgbClr val="646464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镜头</a:t>
                      </a:r>
                      <a:endParaRPr lang="en-US" altLang="zh-CN" sz="1200" b="0" kern="1200" spc="130" dirty="0">
                        <a:solidFill>
                          <a:srgbClr val="646464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altLang="zh-CN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OPT-HP04-190-VI</a:t>
                      </a:r>
                      <a:endParaRPr lang="en-US" altLang="zh-CN" sz="1200" b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kern="1200" spc="130" dirty="0">
                          <a:solidFill>
                            <a:srgbClr val="646464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 sz="1200" b="0" kern="1200" spc="130" dirty="0">
                        <a:solidFill>
                          <a:srgbClr val="646464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spc="13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放大倍率</a:t>
                      </a:r>
                      <a:endParaRPr lang="zh-CN" altLang="en-US" sz="1200" b="0" spc="13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spc="13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光圈数</a:t>
                      </a:r>
                      <a:endParaRPr lang="zh-CN" altLang="en-US" sz="1200" b="0" spc="13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spc="13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工作距离</a:t>
                      </a:r>
                      <a:endParaRPr lang="zh-CN" altLang="en-US" sz="1200" b="0" spc="13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spc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视野</a:t>
                      </a:r>
                      <a:endParaRPr lang="zh-CN" altLang="en-US" sz="1200" b="0" spc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spc="13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接圈型号</a:t>
                      </a:r>
                      <a:r>
                        <a:rPr lang="en-US" altLang="zh-CN" sz="1200" b="0" spc="13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sz="1200" b="0" spc="13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长度</a:t>
                      </a:r>
                      <a:r>
                        <a:rPr lang="en-US" altLang="zh-CN" sz="1200" b="0" spc="13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sz="1200" b="0" spc="13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数量</a:t>
                      </a:r>
                      <a:endParaRPr lang="zh-CN" altLang="en-US" sz="1200" b="0" spc="13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40360">
                <a:tc vMerge="1"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0.4X</a:t>
                      </a:r>
                      <a:endParaRPr lang="en-US" altLang="zh-CN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endParaRPr lang="en-US" altLang="zh-CN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+mn-ea"/>
                        </a:rPr>
                        <a:t>190</a:t>
                      </a:r>
                      <a:r>
                        <a:rPr lang="zh-CN" altLang="en-US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+mn-ea"/>
                        </a:rPr>
                        <a:t>±</a:t>
                      </a:r>
                      <a:r>
                        <a:rPr lang="en-US" altLang="zh-CN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+mn-ea"/>
                        </a:rPr>
                        <a:t>5</a:t>
                      </a:r>
                      <a:r>
                        <a:rPr lang="en-US" altLang="zh-CN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+mn-ea"/>
                        </a:rPr>
                        <a:t>mm</a:t>
                      </a:r>
                      <a:endParaRPr lang="en-US" altLang="zh-CN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32.8mm*21.9mm</a:t>
                      </a:r>
                      <a:endParaRPr lang="en-US" altLang="zh-CN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endParaRPr lang="en-US" altLang="zh-CN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880">
                <a:tc row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kern="1200" spc="130" dirty="0">
                          <a:solidFill>
                            <a:srgbClr val="646464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光源</a:t>
                      </a:r>
                      <a:endParaRPr lang="en-US" altLang="zh-CN" sz="1200" b="0" kern="1200" spc="130" dirty="0">
                        <a:solidFill>
                          <a:srgbClr val="646464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+mn-ea"/>
                        </a:rPr>
                        <a:t>OPT-RIH118118-W-V1.3</a:t>
                      </a:r>
                      <a:endParaRPr lang="zh-CN" altLang="en-US" sz="1200" b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kern="1200" spc="130" dirty="0">
                          <a:solidFill>
                            <a:srgbClr val="646464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 sz="1200" b="0" kern="1200" spc="130" dirty="0">
                        <a:solidFill>
                          <a:srgbClr val="646464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颜色</a:t>
                      </a:r>
                      <a:endParaRPr lang="zh-CN" altLang="en-US" sz="12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漫射板类型</a:t>
                      </a:r>
                      <a:endParaRPr lang="zh-CN" altLang="en-US" sz="12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光源亮度</a:t>
                      </a:r>
                      <a:endParaRPr lang="zh-CN" altLang="en-US" sz="12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光源工作方式</a:t>
                      </a:r>
                      <a:endParaRPr lang="zh-CN" altLang="en-US" sz="1200" b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其他（特殊）</a:t>
                      </a:r>
                      <a:endParaRPr lang="zh-CN" altLang="en-US" sz="1200" b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0">
                <a:tc vMerge="1"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白色</a:t>
                      </a:r>
                      <a:endParaRPr lang="zh-CN" altLang="en-US" sz="1200" b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有</a:t>
                      </a:r>
                      <a:endParaRPr lang="zh-CN" altLang="en-US" sz="1200" b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255</a:t>
                      </a:r>
                      <a:endParaRPr lang="en-US" altLang="zh-CN" sz="12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常亮</a:t>
                      </a:r>
                      <a:endParaRPr lang="zh-CN" altLang="en-US" sz="1200" b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endParaRPr lang="zh-CN" altLang="en-US" sz="1200" b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45">
                <a:tc row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kern="1200" spc="130" dirty="0">
                          <a:solidFill>
                            <a:srgbClr val="646464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光源控制器</a:t>
                      </a:r>
                      <a:endParaRPr lang="zh-CN" altLang="en-US" sz="1200" b="0" kern="1200" spc="130" dirty="0">
                        <a:solidFill>
                          <a:srgbClr val="646464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+mn-ea"/>
                        </a:rPr>
                        <a:t>OPT-DPA2024E-4</a:t>
                      </a:r>
                      <a:endParaRPr lang="en-US" altLang="zh-CN" sz="1200" b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kern="1200" spc="130" dirty="0">
                          <a:solidFill>
                            <a:srgbClr val="646464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200" b="0" kern="1200" spc="130" dirty="0">
                        <a:solidFill>
                          <a:srgbClr val="646464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控制器接口</a:t>
                      </a:r>
                      <a:endParaRPr lang="zh-CN" altLang="en-US" sz="12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spc="13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单通道功率</a:t>
                      </a:r>
                      <a:endParaRPr lang="zh-CN" altLang="en-US" sz="1200" b="0" spc="13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通讯方式</a:t>
                      </a:r>
                      <a:endParaRPr lang="zh-CN" altLang="en-US" sz="12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其他</a:t>
                      </a:r>
                      <a:endParaRPr lang="zh-CN" altLang="en-US" sz="12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spc="13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其他</a:t>
                      </a:r>
                      <a:endParaRPr lang="zh-CN" altLang="en-US" sz="1200" b="0" spc="13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5910">
                <a:tc vMerge="1"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芯</a:t>
                      </a:r>
                      <a:endParaRPr lang="zh-CN" altLang="en-US" sz="12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48W</a:t>
                      </a:r>
                      <a:endParaRPr lang="zh-CN" altLang="en-US" sz="1200" b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网口</a:t>
                      </a:r>
                      <a:endParaRPr lang="zh-CN" altLang="en-US" sz="12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endParaRPr lang="zh-CN" altLang="en-US" sz="12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 panose="02020603050405020304"/>
                          <a:ea typeface="幼圆" panose="02010509060101010101" pitchFamily="49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endParaRPr lang="en-US" altLang="zh-CN" sz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45">
                <a:tc row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kern="1200" spc="130" dirty="0">
                          <a:solidFill>
                            <a:srgbClr val="646464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光学配件</a:t>
                      </a:r>
                      <a:endParaRPr lang="zh-CN" altLang="en-US" sz="1200" b="0" kern="1200" spc="130" dirty="0">
                        <a:solidFill>
                          <a:srgbClr val="646464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zh-CN" altLang="en-US" sz="1200" b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kern="1200" spc="130" dirty="0">
                          <a:solidFill>
                            <a:srgbClr val="646464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endParaRPr lang="en-US" altLang="zh-CN" sz="1200" b="0" kern="1200" spc="130" dirty="0">
                        <a:solidFill>
                          <a:srgbClr val="646464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名称</a:t>
                      </a:r>
                      <a:endParaRPr lang="zh-CN" altLang="en-US" sz="12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其他参数</a:t>
                      </a:r>
                      <a:endParaRPr lang="zh-CN" altLang="en-US" sz="12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其他参数</a:t>
                      </a:r>
                      <a:endParaRPr lang="zh-CN" altLang="en-US" sz="1200" b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880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endParaRPr lang="zh-CN" altLang="en-US" sz="1200" b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endParaRPr lang="zh-CN" altLang="en-US" sz="1200" b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endParaRPr lang="zh-CN" altLang="en-US" sz="1200" b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9591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kern="1200" spc="130" dirty="0">
                          <a:solidFill>
                            <a:srgbClr val="646464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背景材质</a:t>
                      </a:r>
                      <a:endParaRPr lang="zh-CN" altLang="en-US" sz="1200" b="0" kern="1200" spc="130" dirty="0">
                        <a:solidFill>
                          <a:srgbClr val="646464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7">
                  <a:txBody>
                    <a:bodyPr/>
                    <a:lstStyle/>
                    <a:p>
                      <a:r>
                        <a:rPr lang="zh-CN" altLang="en-US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CN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黑色</a:t>
                      </a:r>
                      <a:r>
                        <a:rPr lang="en-US" altLang="zh-CN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吸光布</a:t>
                      </a:r>
                      <a:endParaRPr lang="zh-CN" altLang="en-US" sz="1200" b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591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kern="1200" spc="130" dirty="0">
                          <a:solidFill>
                            <a:srgbClr val="646464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备注</a:t>
                      </a:r>
                      <a:endParaRPr lang="zh-CN" altLang="en-US" sz="1200" b="0" kern="1200" spc="130" dirty="0">
                        <a:solidFill>
                          <a:srgbClr val="646464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以上为测试时的配置与参数；</a:t>
                      </a:r>
                      <a:endParaRPr lang="en-US" altLang="zh-CN" sz="1200" b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720000" y="720000"/>
            <a:ext cx="1152000" cy="34051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 anchor="ctr" anchorCtr="0">
            <a:spAutoFit/>
          </a:bodyPr>
          <a:lstStyle>
            <a:defPPr>
              <a:defRPr lang="zh-CN"/>
            </a:defPPr>
            <a:lvl1pPr algn="ctr">
              <a:defRPr kumimoji="0" sz="1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工站功能</a:t>
            </a:r>
            <a:endParaRPr lang="en-US" altLang="zh-CN" dirty="0"/>
          </a:p>
        </p:txBody>
      </p:sp>
      <p:sp>
        <p:nvSpPr>
          <p:cNvPr id="6" name="文本框 12"/>
          <p:cNvSpPr txBox="1"/>
          <p:nvPr/>
        </p:nvSpPr>
        <p:spPr>
          <a:xfrm>
            <a:off x="720000" y="1396800"/>
            <a:ext cx="1152000" cy="34051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 anchor="ctr" anchorCtr="0">
            <a:spAutoFit/>
          </a:bodyPr>
          <a:lstStyle>
            <a:defPPr>
              <a:defRPr lang="zh-CN"/>
            </a:defPPr>
            <a:lvl1pPr algn="ctr">
              <a:defRPr kumimoji="0" sz="1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硬件配置</a:t>
            </a:r>
            <a:endParaRPr lang="en-US" altLang="zh-CN" dirty="0"/>
          </a:p>
        </p:txBody>
      </p:sp>
      <p:sp>
        <p:nvSpPr>
          <p:cNvPr id="39" name="Title 1"/>
          <p:cNvSpPr txBox="1"/>
          <p:nvPr/>
        </p:nvSpPr>
        <p:spPr>
          <a:xfrm>
            <a:off x="1656000" y="65494"/>
            <a:ext cx="90000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R="0" lvl="0" indent="0" defTabSz="6858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b="1" i="0" baseline="0">
                <a:effectLst/>
                <a:ea typeface="+mj-ea"/>
                <a:cs typeface="+mj-cs"/>
              </a:defRPr>
            </a:lvl1pPr>
          </a:lstStyle>
          <a:p>
            <a:r>
              <a:rPr lang="zh-CN" altLang="en-US" dirty="0"/>
              <a:t>工位</a:t>
            </a:r>
            <a:r>
              <a:rPr lang="en-US" altLang="zh-CN" dirty="0"/>
              <a:t>1 | Station1 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塑料件方向识别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12"/>
          <p:cNvSpPr txBox="1"/>
          <p:nvPr/>
        </p:nvSpPr>
        <p:spPr>
          <a:xfrm>
            <a:off x="720000" y="720315"/>
            <a:ext cx="1152000" cy="33988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 anchor="ctr" anchorCtr="0">
            <a:spAutoFit/>
          </a:bodyPr>
          <a:lstStyle>
            <a:defPPr>
              <a:defRPr lang="zh-CN"/>
            </a:defPPr>
            <a:lvl1pPr algn="ctr">
              <a:defRPr kumimoji="0" sz="1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defRPr>
            </a:lvl1pPr>
          </a:lstStyle>
          <a:p>
            <a:pPr lvl="0" algn="ctr">
              <a:buClrTx/>
              <a:buSzTx/>
              <a:buFontTx/>
            </a:pPr>
            <a:r>
              <a:rPr lang="zh-CN" altLang="en-US" dirty="0">
                <a:sym typeface="+mn-ea"/>
              </a:rPr>
              <a:t>光源示意图</a:t>
            </a:r>
            <a:endParaRPr lang="zh-CN" altLang="en-US" dirty="0">
              <a:sym typeface="+mn-ea"/>
            </a:endParaRPr>
          </a:p>
        </p:txBody>
      </p:sp>
      <p:sp>
        <p:nvSpPr>
          <p:cNvPr id="39" name="文本框 35"/>
          <p:cNvSpPr txBox="1"/>
          <p:nvPr/>
        </p:nvSpPr>
        <p:spPr>
          <a:xfrm>
            <a:off x="1461865" y="6535326"/>
            <a:ext cx="2880000" cy="36830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光源示意正视图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Schematic diagram of setup (</a:t>
            </a:r>
            <a:r>
              <a:rPr lang="en-US" altLang="zh-CN" sz="8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Side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View)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0" name="文本框 35"/>
          <p:cNvSpPr txBox="1"/>
          <p:nvPr/>
        </p:nvSpPr>
        <p:spPr>
          <a:xfrm>
            <a:off x="7167245" y="6535420"/>
            <a:ext cx="2879725" cy="32194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光源示意侧视图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Schematic diagram of setup (</a:t>
            </a:r>
            <a:r>
              <a:rPr lang="en-US" altLang="zh-CN" sz="8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Side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View)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2580005" y="6237605"/>
            <a:ext cx="640715" cy="10858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0" name="直接连接符 59"/>
          <p:cNvCxnSpPr/>
          <p:nvPr/>
        </p:nvCxnSpPr>
        <p:spPr>
          <a:xfrm flipV="1">
            <a:off x="835660" y="3405505"/>
            <a:ext cx="2303145" cy="13970"/>
          </a:xfrm>
          <a:prstGeom prst="line">
            <a:avLst/>
          </a:prstGeom>
          <a:noFill/>
          <a:ln w="9525" cmpd="sng">
            <a:solidFill>
              <a:schemeClr val="tx1"/>
            </a:solidFill>
            <a:round/>
            <a:headEnd type="none" w="med" len="med"/>
            <a:tailEnd type="none"/>
          </a:ln>
        </p:spPr>
      </p:cxnSp>
      <p:cxnSp>
        <p:nvCxnSpPr>
          <p:cNvPr id="61" name="直接连接符 60"/>
          <p:cNvCxnSpPr/>
          <p:nvPr/>
        </p:nvCxnSpPr>
        <p:spPr>
          <a:xfrm>
            <a:off x="626110" y="6238240"/>
            <a:ext cx="2470785" cy="0"/>
          </a:xfrm>
          <a:prstGeom prst="line">
            <a:avLst/>
          </a:prstGeom>
          <a:noFill/>
          <a:ln w="9525" cmpd="sng">
            <a:solidFill>
              <a:schemeClr val="tx1"/>
            </a:solidFill>
            <a:round/>
            <a:headEnd type="none" w="med" len="med"/>
            <a:tailEnd type="none"/>
          </a:ln>
        </p:spPr>
      </p:cxnSp>
      <p:cxnSp>
        <p:nvCxnSpPr>
          <p:cNvPr id="63" name="直接箭头连接符 62"/>
          <p:cNvCxnSpPr/>
          <p:nvPr/>
        </p:nvCxnSpPr>
        <p:spPr>
          <a:xfrm>
            <a:off x="1181735" y="3419475"/>
            <a:ext cx="0" cy="2818130"/>
          </a:xfrm>
          <a:prstGeom prst="straightConnector1">
            <a:avLst/>
          </a:prstGeom>
          <a:noFill/>
          <a:ln w="9525" cmpd="sng">
            <a:solidFill>
              <a:schemeClr val="tx1"/>
            </a:solidFill>
            <a:round/>
            <a:headEnd type="arrow" w="med" len="med"/>
            <a:tailEnd type="arrow"/>
          </a:ln>
        </p:spPr>
      </p:cxnSp>
      <p:cxnSp>
        <p:nvCxnSpPr>
          <p:cNvPr id="64" name="直接箭头连接符 63"/>
          <p:cNvCxnSpPr/>
          <p:nvPr/>
        </p:nvCxnSpPr>
        <p:spPr>
          <a:xfrm flipH="1">
            <a:off x="1664335" y="4902200"/>
            <a:ext cx="0" cy="1358900"/>
          </a:xfrm>
          <a:prstGeom prst="straightConnector1">
            <a:avLst/>
          </a:prstGeom>
          <a:noFill/>
          <a:ln w="9525" cmpd="sng">
            <a:solidFill>
              <a:srgbClr val="303030"/>
            </a:solidFill>
            <a:round/>
            <a:headEnd type="arrow" w="med" len="med"/>
            <a:tailEnd type="arrow"/>
          </a:ln>
        </p:spPr>
      </p:cxnSp>
      <p:grpSp>
        <p:nvGrpSpPr>
          <p:cNvPr id="65" name="组合 64"/>
          <p:cNvGrpSpPr/>
          <p:nvPr/>
        </p:nvGrpSpPr>
        <p:grpSpPr>
          <a:xfrm>
            <a:off x="3451756" y="3943350"/>
            <a:ext cx="1974954" cy="330200"/>
            <a:chOff x="5709518" y="4149684"/>
            <a:chExt cx="1975148" cy="343369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66" name="矩形 8"/>
            <p:cNvSpPr/>
            <p:nvPr/>
          </p:nvSpPr>
          <p:spPr>
            <a:xfrm flipH="1" flipV="1">
              <a:off x="5709518" y="4238168"/>
              <a:ext cx="1376180" cy="254885"/>
            </a:xfrm>
            <a:custGeom>
              <a:avLst/>
              <a:gdLst>
                <a:gd name="connsiteX0" fmla="*/ 2427 w 2427"/>
                <a:gd name="connsiteY0" fmla="*/ 0 h 735"/>
                <a:gd name="connsiteX1" fmla="*/ 1542 w 2427"/>
                <a:gd name="connsiteY1" fmla="*/ 735 h 735"/>
                <a:gd name="connsiteX2" fmla="*/ 0 w 2427"/>
                <a:gd name="connsiteY2" fmla="*/ 732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27" h="735">
                  <a:moveTo>
                    <a:pt x="2427" y="0"/>
                  </a:moveTo>
                  <a:lnTo>
                    <a:pt x="1542" y="735"/>
                  </a:lnTo>
                  <a:lnTo>
                    <a:pt x="0" y="732"/>
                  </a:lnTo>
                </a:path>
              </a:pathLst>
            </a:custGeom>
            <a:noFill/>
            <a:ln w="952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 dirty="0"/>
            </a:p>
          </p:txBody>
        </p:sp>
        <p:sp>
          <p:nvSpPr>
            <p:cNvPr id="67" name="矩形 76"/>
            <p:cNvSpPr/>
            <p:nvPr/>
          </p:nvSpPr>
          <p:spPr>
            <a:xfrm>
              <a:off x="7036666" y="4149684"/>
              <a:ext cx="648000" cy="216000"/>
            </a:xfrm>
            <a:prstGeom prst="roundRect">
              <a:avLst>
                <a:gd name="adj" fmla="val 50000"/>
              </a:avLst>
            </a:pr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/>
              <a:r>
                <a:rPr lang="zh-CN" altLang="en-US" sz="1000" dirty="0">
                  <a:solidFill>
                    <a:schemeClr val="tx1"/>
                  </a:solidFill>
                  <a:ea typeface="微软雅黑" panose="020B0503020204020204" pitchFamily="34" charset="-122"/>
                </a:rPr>
                <a:t>光源</a:t>
              </a:r>
              <a:endParaRPr lang="en-US" altLang="zh-CN" sz="10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2852951" y="5921375"/>
            <a:ext cx="1974954" cy="330200"/>
            <a:chOff x="5709518" y="4149684"/>
            <a:chExt cx="1975148" cy="343369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69" name="矩形 8"/>
            <p:cNvSpPr/>
            <p:nvPr/>
          </p:nvSpPr>
          <p:spPr>
            <a:xfrm flipH="1" flipV="1">
              <a:off x="5709518" y="4248733"/>
              <a:ext cx="1376180" cy="244320"/>
            </a:xfrm>
            <a:custGeom>
              <a:avLst/>
              <a:gdLst>
                <a:gd name="connsiteX0" fmla="*/ 2427 w 2427"/>
                <a:gd name="connsiteY0" fmla="*/ 0 h 735"/>
                <a:gd name="connsiteX1" fmla="*/ 1542 w 2427"/>
                <a:gd name="connsiteY1" fmla="*/ 735 h 735"/>
                <a:gd name="connsiteX2" fmla="*/ 0 w 2427"/>
                <a:gd name="connsiteY2" fmla="*/ 732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27" h="735">
                  <a:moveTo>
                    <a:pt x="2427" y="0"/>
                  </a:moveTo>
                  <a:lnTo>
                    <a:pt x="1542" y="735"/>
                  </a:lnTo>
                  <a:lnTo>
                    <a:pt x="0" y="732"/>
                  </a:lnTo>
                </a:path>
              </a:pathLst>
            </a:custGeom>
            <a:noFill/>
            <a:ln w="952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 dirty="0"/>
            </a:p>
          </p:txBody>
        </p:sp>
        <p:sp>
          <p:nvSpPr>
            <p:cNvPr id="70" name="矩形 76"/>
            <p:cNvSpPr/>
            <p:nvPr/>
          </p:nvSpPr>
          <p:spPr>
            <a:xfrm>
              <a:off x="7036666" y="4149684"/>
              <a:ext cx="648000" cy="216000"/>
            </a:xfrm>
            <a:prstGeom prst="roundRect">
              <a:avLst>
                <a:gd name="adj" fmla="val 50000"/>
              </a:avLst>
            </a:pr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/>
              <a:r>
                <a:rPr lang="zh-CN" altLang="en-US" sz="1000" dirty="0">
                  <a:solidFill>
                    <a:schemeClr val="tx1"/>
                  </a:solidFill>
                  <a:ea typeface="微软雅黑" panose="020B0503020204020204" pitchFamily="34" charset="-122"/>
                </a:rPr>
                <a:t>工件</a:t>
              </a:r>
              <a:endParaRPr lang="zh-CN" altLang="en-US" sz="10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71" name="文本框 70"/>
          <p:cNvSpPr txBox="1"/>
          <p:nvPr/>
        </p:nvSpPr>
        <p:spPr>
          <a:xfrm>
            <a:off x="1210945" y="3639820"/>
            <a:ext cx="1468120" cy="414020"/>
          </a:xfrm>
          <a:prstGeom prst="rect">
            <a:avLst/>
          </a:prstGeom>
        </p:spPr>
        <p:txBody>
          <a:bodyPr wrap="square" anchor="t">
            <a:spAutoFit/>
          </a:bodyPr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190mm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±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mm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2" name="直接连接符 71"/>
          <p:cNvCxnSpPr/>
          <p:nvPr/>
        </p:nvCxnSpPr>
        <p:spPr>
          <a:xfrm>
            <a:off x="2901950" y="1059815"/>
            <a:ext cx="0" cy="5287010"/>
          </a:xfrm>
          <a:prstGeom prst="line">
            <a:avLst/>
          </a:prstGeom>
          <a:ln w="6350" cap="flat" cmpd="sng" algn="ctr">
            <a:solidFill>
              <a:srgbClr val="303030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1656080" y="5266055"/>
            <a:ext cx="1441450" cy="414020"/>
          </a:xfrm>
          <a:prstGeom prst="rect">
            <a:avLst/>
          </a:prstGeom>
        </p:spPr>
        <p:txBody>
          <a:bodyPr wrap="square" anchor="t">
            <a:spAutoFit/>
          </a:bodyPr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110mm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±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mm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Title 1"/>
          <p:cNvSpPr txBox="1"/>
          <p:nvPr/>
        </p:nvSpPr>
        <p:spPr>
          <a:xfrm>
            <a:off x="1656000" y="65494"/>
            <a:ext cx="90000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R="0" lvl="0" indent="0" defTabSz="6858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b="1" i="0" baseline="0">
                <a:effectLst/>
                <a:ea typeface="+mj-ea"/>
                <a:cs typeface="+mj-cs"/>
              </a:defRPr>
            </a:lvl1pPr>
          </a:lstStyle>
          <a:p>
            <a:r>
              <a:rPr lang="zh-CN" altLang="en-US" dirty="0"/>
              <a:t>工位</a:t>
            </a:r>
            <a:r>
              <a:rPr lang="en-US" altLang="zh-CN" dirty="0"/>
              <a:t>1 | Station1 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塑料件方向识别</a:t>
            </a:r>
            <a:endParaRPr lang="zh-CN" altLang="en-US" dirty="0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4970" y="4273550"/>
            <a:ext cx="2287270" cy="628650"/>
          </a:xfrm>
          <a:prstGeom prst="rect">
            <a:avLst/>
          </a:prstGeom>
        </p:spPr>
      </p:pic>
      <p:cxnSp>
        <p:nvCxnSpPr>
          <p:cNvPr id="62" name="直接连接符 61"/>
          <p:cNvCxnSpPr/>
          <p:nvPr/>
        </p:nvCxnSpPr>
        <p:spPr>
          <a:xfrm flipV="1">
            <a:off x="1380490" y="4902200"/>
            <a:ext cx="2035175" cy="0"/>
          </a:xfrm>
          <a:prstGeom prst="line">
            <a:avLst/>
          </a:prstGeom>
          <a:noFill/>
          <a:ln w="9525" cmpd="sng">
            <a:solidFill>
              <a:schemeClr val="tx1"/>
            </a:solidFill>
            <a:round/>
            <a:headEnd type="none" w="med" len="med"/>
            <a:tailEnd type="none"/>
          </a:ln>
        </p:spPr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075" y="941705"/>
            <a:ext cx="801370" cy="2466975"/>
          </a:xfrm>
          <a:prstGeom prst="rect">
            <a:avLst/>
          </a:prstGeom>
        </p:spPr>
      </p:pic>
      <p:grpSp>
        <p:nvGrpSpPr>
          <p:cNvPr id="51" name="组合 50"/>
          <p:cNvGrpSpPr/>
          <p:nvPr/>
        </p:nvGrpSpPr>
        <p:grpSpPr>
          <a:xfrm>
            <a:off x="3172991" y="964566"/>
            <a:ext cx="1974954" cy="391159"/>
            <a:chOff x="5709518" y="4086294"/>
            <a:chExt cx="1975148" cy="406759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52" name="矩形 8"/>
            <p:cNvSpPr/>
            <p:nvPr/>
          </p:nvSpPr>
          <p:spPr>
            <a:xfrm flipH="1" flipV="1">
              <a:off x="5709518" y="4185342"/>
              <a:ext cx="1376180" cy="307711"/>
            </a:xfrm>
            <a:custGeom>
              <a:avLst/>
              <a:gdLst>
                <a:gd name="connsiteX0" fmla="*/ 2427 w 2427"/>
                <a:gd name="connsiteY0" fmla="*/ 0 h 735"/>
                <a:gd name="connsiteX1" fmla="*/ 1542 w 2427"/>
                <a:gd name="connsiteY1" fmla="*/ 735 h 735"/>
                <a:gd name="connsiteX2" fmla="*/ 0 w 2427"/>
                <a:gd name="connsiteY2" fmla="*/ 732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27" h="735">
                  <a:moveTo>
                    <a:pt x="2427" y="0"/>
                  </a:moveTo>
                  <a:lnTo>
                    <a:pt x="1542" y="735"/>
                  </a:lnTo>
                  <a:lnTo>
                    <a:pt x="0" y="732"/>
                  </a:lnTo>
                </a:path>
              </a:pathLst>
            </a:custGeom>
            <a:noFill/>
            <a:ln w="952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 dirty="0"/>
            </a:p>
          </p:txBody>
        </p:sp>
        <p:sp>
          <p:nvSpPr>
            <p:cNvPr id="53" name="矩形 76"/>
            <p:cNvSpPr/>
            <p:nvPr/>
          </p:nvSpPr>
          <p:spPr>
            <a:xfrm>
              <a:off x="7036666" y="4086294"/>
              <a:ext cx="648000" cy="216000"/>
            </a:xfrm>
            <a:prstGeom prst="roundRect">
              <a:avLst>
                <a:gd name="adj" fmla="val 50000"/>
              </a:avLst>
            </a:pr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/>
              <a:r>
                <a:rPr lang="zh-CN" altLang="en-US" sz="1000" dirty="0">
                  <a:solidFill>
                    <a:schemeClr val="tx1"/>
                  </a:solidFill>
                  <a:ea typeface="微软雅黑" panose="020B0503020204020204" pitchFamily="34" charset="-122"/>
                </a:rPr>
                <a:t>相机</a:t>
              </a:r>
              <a:endParaRPr lang="zh-CN" altLang="en-US" sz="10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3124731" y="2274570"/>
            <a:ext cx="1974954" cy="330200"/>
            <a:chOff x="5709518" y="4149684"/>
            <a:chExt cx="1975148" cy="343369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56" name="矩形 8"/>
            <p:cNvSpPr/>
            <p:nvPr/>
          </p:nvSpPr>
          <p:spPr>
            <a:xfrm flipH="1" flipV="1">
              <a:off x="5709518" y="4248733"/>
              <a:ext cx="1376180" cy="244320"/>
            </a:xfrm>
            <a:custGeom>
              <a:avLst/>
              <a:gdLst>
                <a:gd name="connsiteX0" fmla="*/ 2427 w 2427"/>
                <a:gd name="connsiteY0" fmla="*/ 0 h 735"/>
                <a:gd name="connsiteX1" fmla="*/ 1542 w 2427"/>
                <a:gd name="connsiteY1" fmla="*/ 735 h 735"/>
                <a:gd name="connsiteX2" fmla="*/ 0 w 2427"/>
                <a:gd name="connsiteY2" fmla="*/ 732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27" h="735">
                  <a:moveTo>
                    <a:pt x="2427" y="0"/>
                  </a:moveTo>
                  <a:lnTo>
                    <a:pt x="1542" y="735"/>
                  </a:lnTo>
                  <a:lnTo>
                    <a:pt x="0" y="732"/>
                  </a:lnTo>
                </a:path>
              </a:pathLst>
            </a:custGeom>
            <a:noFill/>
            <a:ln w="952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 dirty="0"/>
            </a:p>
          </p:txBody>
        </p:sp>
        <p:sp>
          <p:nvSpPr>
            <p:cNvPr id="57" name="矩形 76"/>
            <p:cNvSpPr/>
            <p:nvPr/>
          </p:nvSpPr>
          <p:spPr>
            <a:xfrm>
              <a:off x="7036666" y="4149684"/>
              <a:ext cx="648000" cy="216000"/>
            </a:xfrm>
            <a:prstGeom prst="roundRect">
              <a:avLst>
                <a:gd name="adj" fmla="val 50000"/>
              </a:avLst>
            </a:pr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/>
              <a:r>
                <a:rPr lang="zh-CN" altLang="en-US" sz="1000" dirty="0">
                  <a:solidFill>
                    <a:schemeClr val="tx1"/>
                  </a:solidFill>
                  <a:ea typeface="微软雅黑" panose="020B0503020204020204" pitchFamily="34" charset="-122"/>
                </a:rPr>
                <a:t>镜头</a:t>
              </a:r>
              <a:endParaRPr lang="zh-CN" altLang="en-US" sz="10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8415020" y="6234430"/>
            <a:ext cx="640715" cy="10858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6670675" y="3402330"/>
            <a:ext cx="2303145" cy="13970"/>
          </a:xfrm>
          <a:prstGeom prst="line">
            <a:avLst/>
          </a:prstGeom>
          <a:noFill/>
          <a:ln w="9525" cmpd="sng">
            <a:solidFill>
              <a:schemeClr val="tx1"/>
            </a:solidFill>
            <a:round/>
            <a:headEnd type="none" w="med" len="med"/>
            <a:tailEnd type="none"/>
          </a:ln>
        </p:spPr>
      </p:cxnSp>
      <p:cxnSp>
        <p:nvCxnSpPr>
          <p:cNvPr id="5" name="直接连接符 4"/>
          <p:cNvCxnSpPr/>
          <p:nvPr/>
        </p:nvCxnSpPr>
        <p:spPr>
          <a:xfrm>
            <a:off x="6461125" y="6235065"/>
            <a:ext cx="2470785" cy="0"/>
          </a:xfrm>
          <a:prstGeom prst="line">
            <a:avLst/>
          </a:prstGeom>
          <a:noFill/>
          <a:ln w="9525" cmpd="sng">
            <a:solidFill>
              <a:schemeClr val="tx1"/>
            </a:solidFill>
            <a:round/>
            <a:headEnd type="none" w="med" len="med"/>
            <a:tailEnd type="none"/>
          </a:ln>
        </p:spPr>
      </p:cxnSp>
      <p:cxnSp>
        <p:nvCxnSpPr>
          <p:cNvPr id="6" name="直接箭头连接符 5"/>
          <p:cNvCxnSpPr/>
          <p:nvPr/>
        </p:nvCxnSpPr>
        <p:spPr>
          <a:xfrm>
            <a:off x="7016750" y="3416300"/>
            <a:ext cx="0" cy="2818130"/>
          </a:xfrm>
          <a:prstGeom prst="straightConnector1">
            <a:avLst/>
          </a:prstGeom>
          <a:noFill/>
          <a:ln w="9525" cmpd="sng">
            <a:solidFill>
              <a:schemeClr val="tx1"/>
            </a:solidFill>
            <a:round/>
            <a:headEnd type="arrow" w="med" len="med"/>
            <a:tailEnd type="arrow"/>
          </a:ln>
        </p:spPr>
      </p:cxnSp>
      <p:cxnSp>
        <p:nvCxnSpPr>
          <p:cNvPr id="7" name="直接箭头连接符 6"/>
          <p:cNvCxnSpPr/>
          <p:nvPr/>
        </p:nvCxnSpPr>
        <p:spPr>
          <a:xfrm flipH="1">
            <a:off x="7499350" y="4899025"/>
            <a:ext cx="0" cy="1358900"/>
          </a:xfrm>
          <a:prstGeom prst="straightConnector1">
            <a:avLst/>
          </a:prstGeom>
          <a:noFill/>
          <a:ln w="9525" cmpd="sng">
            <a:solidFill>
              <a:srgbClr val="303030"/>
            </a:solidFill>
            <a:round/>
            <a:headEnd type="arrow" w="med" len="med"/>
            <a:tailEnd type="arrow"/>
          </a:ln>
        </p:spPr>
      </p:cxnSp>
      <p:grpSp>
        <p:nvGrpSpPr>
          <p:cNvPr id="8" name="组合 7"/>
          <p:cNvGrpSpPr/>
          <p:nvPr/>
        </p:nvGrpSpPr>
        <p:grpSpPr>
          <a:xfrm>
            <a:off x="9286771" y="3940175"/>
            <a:ext cx="1974954" cy="330200"/>
            <a:chOff x="5709518" y="4149684"/>
            <a:chExt cx="1975148" cy="343369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9" name="矩形 8"/>
            <p:cNvSpPr/>
            <p:nvPr/>
          </p:nvSpPr>
          <p:spPr>
            <a:xfrm flipH="1" flipV="1">
              <a:off x="5709518" y="4238168"/>
              <a:ext cx="1376180" cy="254885"/>
            </a:xfrm>
            <a:custGeom>
              <a:avLst/>
              <a:gdLst>
                <a:gd name="connsiteX0" fmla="*/ 2427 w 2427"/>
                <a:gd name="connsiteY0" fmla="*/ 0 h 735"/>
                <a:gd name="connsiteX1" fmla="*/ 1542 w 2427"/>
                <a:gd name="connsiteY1" fmla="*/ 735 h 735"/>
                <a:gd name="connsiteX2" fmla="*/ 0 w 2427"/>
                <a:gd name="connsiteY2" fmla="*/ 732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27" h="735">
                  <a:moveTo>
                    <a:pt x="2427" y="0"/>
                  </a:moveTo>
                  <a:lnTo>
                    <a:pt x="1542" y="735"/>
                  </a:lnTo>
                  <a:lnTo>
                    <a:pt x="0" y="732"/>
                  </a:lnTo>
                </a:path>
              </a:pathLst>
            </a:custGeom>
            <a:noFill/>
            <a:ln w="952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 dirty="0"/>
            </a:p>
          </p:txBody>
        </p:sp>
        <p:sp>
          <p:nvSpPr>
            <p:cNvPr id="10" name="矩形 76"/>
            <p:cNvSpPr/>
            <p:nvPr/>
          </p:nvSpPr>
          <p:spPr>
            <a:xfrm>
              <a:off x="7036666" y="4149684"/>
              <a:ext cx="648000" cy="216000"/>
            </a:xfrm>
            <a:prstGeom prst="roundRect">
              <a:avLst>
                <a:gd name="adj" fmla="val 50000"/>
              </a:avLst>
            </a:pr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/>
              <a:r>
                <a:rPr lang="zh-CN" altLang="en-US" sz="1000" dirty="0">
                  <a:solidFill>
                    <a:schemeClr val="tx1"/>
                  </a:solidFill>
                  <a:ea typeface="微软雅黑" panose="020B0503020204020204" pitchFamily="34" charset="-122"/>
                </a:rPr>
                <a:t>光源</a:t>
              </a:r>
              <a:endParaRPr lang="en-US" altLang="zh-CN" sz="10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687966" y="5918200"/>
            <a:ext cx="1974954" cy="330200"/>
            <a:chOff x="5709518" y="4149684"/>
            <a:chExt cx="1975148" cy="343369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2" name="矩形 8"/>
            <p:cNvSpPr/>
            <p:nvPr/>
          </p:nvSpPr>
          <p:spPr>
            <a:xfrm flipH="1" flipV="1">
              <a:off x="5709518" y="4248733"/>
              <a:ext cx="1376180" cy="244320"/>
            </a:xfrm>
            <a:custGeom>
              <a:avLst/>
              <a:gdLst>
                <a:gd name="connsiteX0" fmla="*/ 2427 w 2427"/>
                <a:gd name="connsiteY0" fmla="*/ 0 h 735"/>
                <a:gd name="connsiteX1" fmla="*/ 1542 w 2427"/>
                <a:gd name="connsiteY1" fmla="*/ 735 h 735"/>
                <a:gd name="connsiteX2" fmla="*/ 0 w 2427"/>
                <a:gd name="connsiteY2" fmla="*/ 732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27" h="735">
                  <a:moveTo>
                    <a:pt x="2427" y="0"/>
                  </a:moveTo>
                  <a:lnTo>
                    <a:pt x="1542" y="735"/>
                  </a:lnTo>
                  <a:lnTo>
                    <a:pt x="0" y="732"/>
                  </a:lnTo>
                </a:path>
              </a:pathLst>
            </a:custGeom>
            <a:noFill/>
            <a:ln w="952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 dirty="0"/>
            </a:p>
          </p:txBody>
        </p:sp>
        <p:sp>
          <p:nvSpPr>
            <p:cNvPr id="13" name="矩形 76"/>
            <p:cNvSpPr/>
            <p:nvPr/>
          </p:nvSpPr>
          <p:spPr>
            <a:xfrm>
              <a:off x="7036666" y="4149684"/>
              <a:ext cx="648000" cy="216000"/>
            </a:xfrm>
            <a:prstGeom prst="roundRect">
              <a:avLst>
                <a:gd name="adj" fmla="val 50000"/>
              </a:avLst>
            </a:pr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/>
              <a:r>
                <a:rPr lang="zh-CN" altLang="en-US" sz="1000" dirty="0">
                  <a:solidFill>
                    <a:schemeClr val="tx1"/>
                  </a:solidFill>
                  <a:ea typeface="微软雅黑" panose="020B0503020204020204" pitchFamily="34" charset="-122"/>
                </a:rPr>
                <a:t>工件</a:t>
              </a:r>
              <a:endParaRPr lang="zh-CN" altLang="en-US" sz="10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7045960" y="3636645"/>
            <a:ext cx="1468120" cy="414020"/>
          </a:xfrm>
          <a:prstGeom prst="rect">
            <a:avLst/>
          </a:prstGeom>
        </p:spPr>
        <p:txBody>
          <a:bodyPr wrap="square" anchor="t">
            <a:spAutoFit/>
          </a:bodyPr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190mm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±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mm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8736965" y="1056640"/>
            <a:ext cx="0" cy="5287010"/>
          </a:xfrm>
          <a:prstGeom prst="line">
            <a:avLst/>
          </a:prstGeom>
          <a:ln w="6350" cap="flat" cmpd="sng" algn="ctr">
            <a:solidFill>
              <a:srgbClr val="303030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491095" y="5262880"/>
            <a:ext cx="1441450" cy="414020"/>
          </a:xfrm>
          <a:prstGeom prst="rect">
            <a:avLst/>
          </a:prstGeom>
        </p:spPr>
        <p:txBody>
          <a:bodyPr wrap="square" anchor="t">
            <a:spAutoFit/>
          </a:bodyPr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110mm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±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mm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9985" y="4270375"/>
            <a:ext cx="2287270" cy="628650"/>
          </a:xfrm>
          <a:prstGeom prst="rect">
            <a:avLst/>
          </a:prstGeom>
        </p:spPr>
      </p:pic>
      <p:cxnSp>
        <p:nvCxnSpPr>
          <p:cNvPr id="18" name="直接连接符 17"/>
          <p:cNvCxnSpPr/>
          <p:nvPr/>
        </p:nvCxnSpPr>
        <p:spPr>
          <a:xfrm flipV="1">
            <a:off x="7215505" y="4899025"/>
            <a:ext cx="2035175" cy="0"/>
          </a:xfrm>
          <a:prstGeom prst="line">
            <a:avLst/>
          </a:prstGeom>
          <a:noFill/>
          <a:ln w="9525" cmpd="sng">
            <a:solidFill>
              <a:schemeClr val="tx1"/>
            </a:solidFill>
            <a:round/>
            <a:headEnd type="none" w="med" len="med"/>
            <a:tailEnd type="none"/>
          </a:ln>
        </p:spPr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0090" y="938530"/>
            <a:ext cx="801370" cy="2466975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9008006" y="961391"/>
            <a:ext cx="1974954" cy="391159"/>
            <a:chOff x="5709518" y="4086294"/>
            <a:chExt cx="1975148" cy="406759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21" name="矩形 8"/>
            <p:cNvSpPr/>
            <p:nvPr/>
          </p:nvSpPr>
          <p:spPr>
            <a:xfrm flipH="1" flipV="1">
              <a:off x="5709518" y="4185342"/>
              <a:ext cx="1376180" cy="307711"/>
            </a:xfrm>
            <a:custGeom>
              <a:avLst/>
              <a:gdLst>
                <a:gd name="connsiteX0" fmla="*/ 2427 w 2427"/>
                <a:gd name="connsiteY0" fmla="*/ 0 h 735"/>
                <a:gd name="connsiteX1" fmla="*/ 1542 w 2427"/>
                <a:gd name="connsiteY1" fmla="*/ 735 h 735"/>
                <a:gd name="connsiteX2" fmla="*/ 0 w 2427"/>
                <a:gd name="connsiteY2" fmla="*/ 732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27" h="735">
                  <a:moveTo>
                    <a:pt x="2427" y="0"/>
                  </a:moveTo>
                  <a:lnTo>
                    <a:pt x="1542" y="735"/>
                  </a:lnTo>
                  <a:lnTo>
                    <a:pt x="0" y="732"/>
                  </a:lnTo>
                </a:path>
              </a:pathLst>
            </a:custGeom>
            <a:noFill/>
            <a:ln w="952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 dirty="0"/>
            </a:p>
          </p:txBody>
        </p:sp>
        <p:sp>
          <p:nvSpPr>
            <p:cNvPr id="22" name="矩形 76"/>
            <p:cNvSpPr/>
            <p:nvPr/>
          </p:nvSpPr>
          <p:spPr>
            <a:xfrm>
              <a:off x="7036666" y="4086294"/>
              <a:ext cx="648000" cy="216000"/>
            </a:xfrm>
            <a:prstGeom prst="roundRect">
              <a:avLst>
                <a:gd name="adj" fmla="val 50000"/>
              </a:avLst>
            </a:pr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/>
              <a:r>
                <a:rPr lang="zh-CN" altLang="en-US" sz="1000" dirty="0">
                  <a:solidFill>
                    <a:schemeClr val="tx1"/>
                  </a:solidFill>
                  <a:ea typeface="微软雅黑" panose="020B0503020204020204" pitchFamily="34" charset="-122"/>
                </a:rPr>
                <a:t>相机</a:t>
              </a:r>
              <a:endParaRPr lang="zh-CN" altLang="en-US" sz="10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959746" y="2271395"/>
            <a:ext cx="1974954" cy="330200"/>
            <a:chOff x="5709518" y="4149684"/>
            <a:chExt cx="1975148" cy="343369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24" name="矩形 8"/>
            <p:cNvSpPr/>
            <p:nvPr/>
          </p:nvSpPr>
          <p:spPr>
            <a:xfrm flipH="1" flipV="1">
              <a:off x="5709518" y="4248733"/>
              <a:ext cx="1376180" cy="244320"/>
            </a:xfrm>
            <a:custGeom>
              <a:avLst/>
              <a:gdLst>
                <a:gd name="connsiteX0" fmla="*/ 2427 w 2427"/>
                <a:gd name="connsiteY0" fmla="*/ 0 h 735"/>
                <a:gd name="connsiteX1" fmla="*/ 1542 w 2427"/>
                <a:gd name="connsiteY1" fmla="*/ 735 h 735"/>
                <a:gd name="connsiteX2" fmla="*/ 0 w 2427"/>
                <a:gd name="connsiteY2" fmla="*/ 732 h 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27" h="735">
                  <a:moveTo>
                    <a:pt x="2427" y="0"/>
                  </a:moveTo>
                  <a:lnTo>
                    <a:pt x="1542" y="735"/>
                  </a:lnTo>
                  <a:lnTo>
                    <a:pt x="0" y="732"/>
                  </a:lnTo>
                </a:path>
              </a:pathLst>
            </a:custGeom>
            <a:noFill/>
            <a:ln w="952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 dirty="0"/>
            </a:p>
          </p:txBody>
        </p:sp>
        <p:sp>
          <p:nvSpPr>
            <p:cNvPr id="25" name="矩形 76"/>
            <p:cNvSpPr/>
            <p:nvPr/>
          </p:nvSpPr>
          <p:spPr>
            <a:xfrm>
              <a:off x="7036666" y="4149684"/>
              <a:ext cx="648000" cy="216000"/>
            </a:xfrm>
            <a:prstGeom prst="roundRect">
              <a:avLst>
                <a:gd name="adj" fmla="val 50000"/>
              </a:avLst>
            </a:pr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/>
              <a:r>
                <a:rPr lang="zh-CN" altLang="en-US" sz="1000" dirty="0">
                  <a:solidFill>
                    <a:schemeClr val="tx1"/>
                  </a:solidFill>
                  <a:ea typeface="微软雅黑" panose="020B0503020204020204" pitchFamily="34" charset="-122"/>
                </a:rPr>
                <a:t>镜头</a:t>
              </a:r>
              <a:endParaRPr lang="zh-CN" altLang="en-US" sz="10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6"/>
          <p:cNvSpPr txBox="1"/>
          <p:nvPr/>
        </p:nvSpPr>
        <p:spPr>
          <a:xfrm>
            <a:off x="1080000" y="1008000"/>
            <a:ext cx="10260000" cy="376834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其图像效果如下：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2"/>
          <p:cNvSpPr txBox="1"/>
          <p:nvPr/>
        </p:nvSpPr>
        <p:spPr>
          <a:xfrm>
            <a:off x="720000" y="720000"/>
            <a:ext cx="1620000" cy="34051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 anchor="ctr" anchorCtr="0">
            <a:spAutoFit/>
          </a:bodyPr>
          <a:lstStyle>
            <a:defPPr>
              <a:defRPr lang="zh-CN"/>
            </a:defPPr>
            <a:lvl1pPr algn="ctr">
              <a:defRPr kumimoji="0" sz="14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图像效果及说明</a:t>
            </a:r>
            <a:endParaRPr lang="en-US" altLang="zh-CN" dirty="0"/>
          </a:p>
        </p:txBody>
      </p:sp>
      <p:sp>
        <p:nvSpPr>
          <p:cNvPr id="39" name="Title 1"/>
          <p:cNvSpPr txBox="1"/>
          <p:nvPr/>
        </p:nvSpPr>
        <p:spPr>
          <a:xfrm>
            <a:off x="1656000" y="65494"/>
            <a:ext cx="90000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R="0" lvl="0" indent="0" defTabSz="68580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b="1" i="0" baseline="0">
                <a:effectLst/>
                <a:ea typeface="+mj-ea"/>
                <a:cs typeface="+mj-cs"/>
              </a:defRPr>
            </a:lvl1pPr>
          </a:lstStyle>
          <a:p>
            <a:r>
              <a:rPr lang="zh-CN" altLang="en-US" dirty="0"/>
              <a:t>工位</a:t>
            </a:r>
            <a:r>
              <a:rPr lang="en-US" altLang="zh-CN" dirty="0"/>
              <a:t>1 | Station1 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塑料件方向识别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7340600" y="3126105"/>
            <a:ext cx="2318385" cy="737235"/>
          </a:xfrm>
          <a:prstGeom prst="rect">
            <a:avLst/>
          </a:prstGeom>
        </p:spPr>
        <p:txBody>
          <a:bodyPr wrap="square" anchor="t">
            <a:spAutoFit/>
          </a:bodyPr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OK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品，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OK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品豁口会出现在物料左侧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中下部分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497070" y="5841365"/>
            <a:ext cx="4220210" cy="414020"/>
          </a:xfrm>
          <a:prstGeom prst="rect">
            <a:avLst/>
          </a:prstGeom>
        </p:spPr>
        <p:txBody>
          <a:bodyPr wrap="square" anchor="t">
            <a:spAutoFit/>
          </a:bodyPr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光源亮度：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255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，曝光：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12ms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，增益：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，伽马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8995" y="1707515"/>
            <a:ext cx="1793240" cy="369379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4497070" y="4026535"/>
            <a:ext cx="288290" cy="137477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4796790" y="3726180"/>
            <a:ext cx="959485" cy="795020"/>
          </a:xfrm>
          <a:prstGeom prst="straightConnector1">
            <a:avLst/>
          </a:prstGeom>
          <a:noFill/>
          <a:ln w="9525" cmpd="sng">
            <a:solidFill>
              <a:srgbClr val="FF0000"/>
            </a:solidFill>
            <a:round/>
            <a:headEnd type="none" w="med" len="med"/>
            <a:tailEnd type="arrow"/>
          </a:ln>
        </p:spPr>
      </p:cxn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460" y="1707515"/>
            <a:ext cx="741045" cy="352806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UNIT_TABLE_BEAUTIFY" val="smartTable{e31bb1aa-c31b-4482-905d-aa6bffdf3f5b}"/>
</p:tagLst>
</file>

<file path=ppt/tags/tag21.xml><?xml version="1.0" encoding="utf-8"?>
<p:tagLst xmlns:p="http://schemas.openxmlformats.org/presentationml/2006/main">
  <p:tag name="KSO_WM_UNIT_TABLE_BEAUTIFY" val="smartTable{5192814a-c115-46bd-aa5f-a854360b11f0}"/>
  <p:tag name="TABLE_RECT" val="327.8*109.067*304.4*365.2"/>
  <p:tag name="TABLE_EMPHASIZE_COLOR" val="6579300"/>
  <p:tag name="TABLE_ONEKEY_SKIN_IDX" val="0"/>
  <p:tag name="TABLE_SKINIDX" val="-1"/>
  <p:tag name="TABLE_COLORIDX" val="l"/>
</p:tagLst>
</file>

<file path=ppt/tags/tag22.xml><?xml version="1.0" encoding="utf-8"?>
<p:tagLst xmlns:p="http://schemas.openxmlformats.org/presentationml/2006/main">
  <p:tag name="KSO_WM_DIAGRAM_VIRTUALLY_FRAME" val="{&quot;height&quot;:363.7707086614173,&quot;left&quot;:705.4156692913386,&quot;top&quot;:120.35,&quot;width&quot;:201.79653543307086}"/>
</p:tagLst>
</file>

<file path=ppt/tags/tag23.xml><?xml version="1.0" encoding="utf-8"?>
<p:tagLst xmlns:p="http://schemas.openxmlformats.org/presentationml/2006/main">
  <p:tag name="KSO_WM_DIAGRAM_VIRTUALLY_FRAME" val="{&quot;height&quot;:317.1070866141732,&quot;left&quot;:157.61881889763782,&quot;top&quot;:186.9575590551181,&quot;width&quot;:613.9010236220472}"/>
</p:tagLst>
</file>

<file path=ppt/tags/tag24.xml><?xml version="1.0" encoding="utf-8"?>
<p:tagLst xmlns:p="http://schemas.openxmlformats.org/presentationml/2006/main">
  <p:tag name="KSO_WM_DIAGRAM_VIRTUALLY_FRAME" val="{&quot;height&quot;:317.1070866141732,&quot;left&quot;:157.61881889763782,&quot;top&quot;:186.9575590551181,&quot;width&quot;:613.9010236220472}"/>
</p:tagLst>
</file>

<file path=ppt/tags/tag25.xml><?xml version="1.0" encoding="utf-8"?>
<p:tagLst xmlns:p="http://schemas.openxmlformats.org/presentationml/2006/main">
  <p:tag name="KSO_WM_DIAGRAM_VIRTUALLY_FRAME" val="{&quot;height&quot;:317.1070866141732,&quot;left&quot;:157.61881889763782,&quot;top&quot;:186.9575590551181,&quot;width&quot;:613.9010236220472}"/>
</p:tagLst>
</file>

<file path=ppt/tags/tag26.xml><?xml version="1.0" encoding="utf-8"?>
<p:tagLst xmlns:p="http://schemas.openxmlformats.org/presentationml/2006/main">
  <p:tag name="KSO_WM_DIAGRAM_VIRTUALLY_FRAME" val="{&quot;height&quot;:317.1070866141732,&quot;left&quot;:157.61881889763782,&quot;top&quot;:186.9575590551181,&quot;width&quot;:613.9010236220472}"/>
</p:tagLst>
</file>

<file path=ppt/tags/tag27.xml><?xml version="1.0" encoding="utf-8"?>
<p:tagLst xmlns:p="http://schemas.openxmlformats.org/presentationml/2006/main">
  <p:tag name="KSO_WM_DIAGRAM_VIRTUALLY_FRAME" val="{&quot;height&quot;:317.1070866141732,&quot;left&quot;:157.61881889763782,&quot;top&quot;:186.9575590551181,&quot;width&quot;:613.9010236220472}"/>
</p:tagLst>
</file>

<file path=ppt/tags/tag28.xml><?xml version="1.0" encoding="utf-8"?>
<p:tagLst xmlns:p="http://schemas.openxmlformats.org/presentationml/2006/main">
  <p:tag name="KSO_WM_DIAGRAM_VIRTUALLY_FRAME" val="{&quot;height&quot;:317.1070866141732,&quot;left&quot;:157.61881889763782,&quot;top&quot;:186.9575590551181,&quot;width&quot;:613.9010236220472}"/>
</p:tagLst>
</file>

<file path=ppt/tags/tag29.xml><?xml version="1.0" encoding="utf-8"?>
<p:tagLst xmlns:p="http://schemas.openxmlformats.org/presentationml/2006/main">
  <p:tag name="KSO_WM_DIAGRAM_VIRTUALLY_FRAME" val="{&quot;height&quot;:317.1070866141732,&quot;left&quot;:157.61881889763782,&quot;top&quot;:186.9575590551181,&quot;width&quot;:613.9010236220472}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DIAGRAM_VIRTUALLY_FRAME" val="{&quot;height&quot;:317.1070866141732,&quot;left&quot;:157.61881889763782,&quot;top&quot;:186.9575590551181,&quot;width&quot;:613.9010236220472}"/>
</p:tagLst>
</file>

<file path=ppt/tags/tag31.xml><?xml version="1.0" encoding="utf-8"?>
<p:tagLst xmlns:p="http://schemas.openxmlformats.org/presentationml/2006/main">
  <p:tag name="KSO_WM_DIAGRAM_VIRTUALLY_FRAME" val="{&quot;height&quot;:317.1070866141732,&quot;left&quot;:157.61881889763782,&quot;top&quot;:186.9575590551181,&quot;width&quot;:613.9010236220472}"/>
</p:tagLst>
</file>

<file path=ppt/tags/tag32.xml><?xml version="1.0" encoding="utf-8"?>
<p:tagLst xmlns:p="http://schemas.openxmlformats.org/presentationml/2006/main">
  <p:tag name="KSO_WM_DIAGRAM_VIRTUALLY_FRAME" val="{&quot;height&quot;:317.1070866141732,&quot;left&quot;:157.61881889763782,&quot;top&quot;:186.9575590551181,&quot;width&quot;:613.9010236220472}"/>
</p:tagLst>
</file>

<file path=ppt/tags/tag33.xml><?xml version="1.0" encoding="utf-8"?>
<p:tagLst xmlns:p="http://schemas.openxmlformats.org/presentationml/2006/main">
  <p:tag name="KSO_WM_DIAGRAM_VIRTUALLY_FRAME" val="{&quot;height&quot;:317.1070866141732,&quot;left&quot;:157.61881889763782,&quot;top&quot;:186.9575590551181,&quot;width&quot;:613.9010236220472}"/>
</p:tagLst>
</file>

<file path=ppt/tags/tag34.xml><?xml version="1.0" encoding="utf-8"?>
<p:tagLst xmlns:p="http://schemas.openxmlformats.org/presentationml/2006/main">
  <p:tag name="KSO_WM_BEAUTIFY_FLAG" val=""/>
  <p:tag name="KSO_WM_DIAGRAM_VIRTUALLY_FRAME" val="{&quot;height&quot;:210.5,&quot;left&quot;:71.5,&quot;top&quot;:264.6,&quot;width&quot;:820.65}"/>
</p:tagLst>
</file>

<file path=ppt/tags/tag35.xml><?xml version="1.0" encoding="utf-8"?>
<p:tagLst xmlns:p="http://schemas.openxmlformats.org/presentationml/2006/main">
  <p:tag name="KSO_WM_BEAUTIFY_FLAG" val=""/>
  <p:tag name="KSO_WM_DIAGRAM_VIRTUALLY_FRAME" val="{&quot;height&quot;:210.5,&quot;left&quot;:71.5,&quot;top&quot;:264.6,&quot;width&quot;:820.65}"/>
</p:tagLst>
</file>

<file path=ppt/tags/tag36.xml><?xml version="1.0" encoding="utf-8"?>
<p:tagLst xmlns:p="http://schemas.openxmlformats.org/presentationml/2006/main">
  <p:tag name="KSO_WM_BEAUTIFY_FLAG" val=""/>
  <p:tag name="KSO_WM_DIAGRAM_VIRTUALLY_FRAME" val="{&quot;height&quot;:210.5,&quot;left&quot;:71.5,&quot;top&quot;:264.6,&quot;width&quot;:820.65}"/>
</p:tagLst>
</file>

<file path=ppt/tags/tag37.xml><?xml version="1.0" encoding="utf-8"?>
<p:tagLst xmlns:p="http://schemas.openxmlformats.org/presentationml/2006/main">
  <p:tag name="KSO_WM_BEAUTIFY_FLAG" val=""/>
  <p:tag name="KSO_WM_DIAGRAM_VIRTUALLY_FRAME" val="{&quot;height&quot;:210.5,&quot;left&quot;:71.5,&quot;top&quot;:264.6,&quot;width&quot;:820.65}"/>
</p:tagLst>
</file>

<file path=ppt/tags/tag38.xml><?xml version="1.0" encoding="utf-8"?>
<p:tagLst xmlns:p="http://schemas.openxmlformats.org/presentationml/2006/main">
  <p:tag name="KSO_WM_BEAUTIFY_FLAG" val=""/>
  <p:tag name="KSO_WM_DIAGRAM_VIRTUALLY_FRAME" val="{&quot;height&quot;:210.5,&quot;left&quot;:71.5,&quot;top&quot;:264.6,&quot;width&quot;:820.65}"/>
</p:tagLst>
</file>

<file path=ppt/tags/tag39.xml><?xml version="1.0" encoding="utf-8"?>
<p:tagLst xmlns:p="http://schemas.openxmlformats.org/presentationml/2006/main">
  <p:tag name="KSO_WM_BEAUTIFY_FLAG" val=""/>
  <p:tag name="KSO_WM_DIAGRAM_VIRTUALLY_FRAME" val="{&quot;height&quot;:210.5,&quot;left&quot;:71.5,&quot;top&quot;:264.6,&quot;width&quot;:820.65}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  <p:tag name="KSO_WM_DIAGRAM_VIRTUALLY_FRAME" val="{&quot;height&quot;:210.5,&quot;left&quot;:71.5,&quot;top&quot;:264.6,&quot;width&quot;:820.65}"/>
</p:tagLst>
</file>

<file path=ppt/tags/tag41.xml><?xml version="1.0" encoding="utf-8"?>
<p:tagLst xmlns:p="http://schemas.openxmlformats.org/presentationml/2006/main">
  <p:tag name="KSO_WM_BEAUTIFY_FLAG" val=""/>
  <p:tag name="KSO_WM_DIAGRAM_VIRTUALLY_FRAME" val="{&quot;height&quot;:210.5,&quot;left&quot;:71.5,&quot;top&quot;:264.6,&quot;width&quot;:820.65}"/>
</p:tagLst>
</file>

<file path=ppt/tags/tag42.xml><?xml version="1.0" encoding="utf-8"?>
<p:tagLst xmlns:p="http://schemas.openxmlformats.org/presentationml/2006/main">
  <p:tag name="KSO_WM_DIAGRAM_VIRTUALLY_FRAME" val="{&quot;height&quot;:317.1070866141732,&quot;left&quot;:157.61881889763782,&quot;top&quot;:186.9575590551181,&quot;width&quot;:752.6510236220473}"/>
</p:tagLst>
</file>

<file path=ppt/tags/tag43.xml><?xml version="1.0" encoding="utf-8"?>
<p:tagLst xmlns:p="http://schemas.openxmlformats.org/presentationml/2006/main">
  <p:tag name="KSO_WM_DIAGRAM_VIRTUALLY_FRAME" val="{&quot;height&quot;:317.1070866141732,&quot;left&quot;:157.61881889763782,&quot;top&quot;:186.9575590551181,&quot;width&quot;:752.6510236220473}"/>
</p:tagLst>
</file>

<file path=ppt/tags/tag44.xml><?xml version="1.0" encoding="utf-8"?>
<p:tagLst xmlns:p="http://schemas.openxmlformats.org/presentationml/2006/main">
  <p:tag name="KSO_WM_DIAGRAM_VIRTUALLY_FRAME" val="{&quot;height&quot;:317.1070866141732,&quot;left&quot;:157.61881889763782,&quot;top&quot;:186.9575590551181,&quot;width&quot;:752.6510236220473}"/>
</p:tagLst>
</file>

<file path=ppt/tags/tag45.xml><?xml version="1.0" encoding="utf-8"?>
<p:tagLst xmlns:p="http://schemas.openxmlformats.org/presentationml/2006/main">
  <p:tag name="KSO_WM_DIAGRAM_VIRTUALLY_FRAME" val="{&quot;height&quot;:317.1070866141732,&quot;left&quot;:157.61881889763782,&quot;top&quot;:186.9575590551181,&quot;width&quot;:752.6510236220473}"/>
</p:tagLst>
</file>

<file path=ppt/tags/tag46.xml><?xml version="1.0" encoding="utf-8"?>
<p:tagLst xmlns:p="http://schemas.openxmlformats.org/presentationml/2006/main">
  <p:tag name="KSO_WM_BEAUTIFY_FLAG" val=""/>
  <p:tag name="KSO_WM_DIAGRAM_VIRTUALLY_FRAME" val="{&quot;height&quot;:370.25,&quot;left&quot;:530.1,&quot;top&quot;:104.85,&quot;width&quot;:385.45}"/>
</p:tagLst>
</file>

<file path=ppt/tags/tag47.xml><?xml version="1.0" encoding="utf-8"?>
<p:tagLst xmlns:p="http://schemas.openxmlformats.org/presentationml/2006/main">
  <p:tag name="KSO_WM_BEAUTIFY_FLAG" val=""/>
  <p:tag name="KSO_WM_DIAGRAM_VIRTUALLY_FRAME" val="{&quot;height&quot;:370.25,&quot;left&quot;:530.1,&quot;top&quot;:104.85,&quot;width&quot;:385.45}"/>
</p:tagLst>
</file>

<file path=ppt/tags/tag48.xml><?xml version="1.0" encoding="utf-8"?>
<p:tagLst xmlns:p="http://schemas.openxmlformats.org/presentationml/2006/main">
  <p:tag name="KSO_WM_BEAUTIFY_FLAG" val=""/>
  <p:tag name="KSO_WM_DIAGRAM_VIRTUALLY_FRAME" val="{&quot;height&quot;:370.25,&quot;left&quot;:530.1,&quot;top&quot;:104.85,&quot;width&quot;:385.45}"/>
</p:tagLst>
</file>

<file path=ppt/tags/tag49.xml><?xml version="1.0" encoding="utf-8"?>
<p:tagLst xmlns:p="http://schemas.openxmlformats.org/presentationml/2006/main">
  <p:tag name="KSO_WM_UNIT_TABLE_BEAUTIFY" val="smartTable{deb431ef-5459-46ce-a88d-89b34ce672fe}"/>
  <p:tag name="TABLE_RECT" val="327.8*109.067*304.4*365.2"/>
  <p:tag name="TABLE_EMPHASIZE_COLOR" val="6579300"/>
  <p:tag name="TABLE_ONEKEY_SKIN_IDX" val="0"/>
  <p:tag name="TABLE_SKINIDX" val="-1"/>
  <p:tag name="TABLE_COLORIDX" val="l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UNIT_TABLE_BEAUTIFY" val="smartTable{608bcea5-16f7-4c10-b8cb-746692f541cd}"/>
</p:tagLst>
</file>

<file path=ppt/tags/tag51.xml><?xml version="1.0" encoding="utf-8"?>
<p:tagLst xmlns:p="http://schemas.openxmlformats.org/presentationml/2006/main">
  <p:tag name="KSO_WM_DIAGRAM_VIRTUALLY_FRAME" val="{&quot;height&quot;:422.1070866141732,&quot;left&quot;:56.69291338582677,&quot;top&quot;:56.69291338582677,&quot;width&quot;:705.8570866141732}"/>
</p:tagLst>
</file>

<file path=ppt/tags/tag52.xml><?xml version="1.0" encoding="utf-8"?>
<p:tagLst xmlns:p="http://schemas.openxmlformats.org/presentationml/2006/main">
  <p:tag name="KSO_WM_DIAGRAM_VIRTUALLY_FRAME" val="{&quot;height&quot;:422.1070866141732,&quot;left&quot;:56.69291338582677,&quot;top&quot;:56.69291338582677,&quot;width&quot;:705.8570866141732}"/>
</p:tagLst>
</file>

<file path=ppt/tags/tag53.xml><?xml version="1.0" encoding="utf-8"?>
<p:tagLst xmlns:p="http://schemas.openxmlformats.org/presentationml/2006/main">
  <p:tag name="KSO_WM_DIAGRAM_VIRTUALLY_FRAME" val="{&quot;height&quot;:422.1070866141732,&quot;left&quot;:56.69291338582677,&quot;top&quot;:56.69291338582677,&quot;width&quot;:705.8570866141732}"/>
</p:tagLst>
</file>

<file path=ppt/tags/tag54.xml><?xml version="1.0" encoding="utf-8"?>
<p:tagLst xmlns:p="http://schemas.openxmlformats.org/presentationml/2006/main">
  <p:tag name="KSO_WM_DIAGRAM_VIRTUALLY_FRAME" val="{&quot;height&quot;:422.1070866141732,&quot;left&quot;:56.69291338582677,&quot;top&quot;:56.69291338582677,&quot;width&quot;:705.8570866141732}"/>
</p:tagLst>
</file>

<file path=ppt/tags/tag55.xml><?xml version="1.0" encoding="utf-8"?>
<p:tagLst xmlns:p="http://schemas.openxmlformats.org/presentationml/2006/main">
  <p:tag name="COMMONDATA" val="eyJoZGlkIjoiMTZhM2NlZmFkZmRkOTlmYzRmZmZhOTVlZmI4ZjNhMGEifQ==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Xlab-2025-2">
      <a:dk1>
        <a:sysClr val="windowText" lastClr="000000"/>
      </a:dk1>
      <a:lt1>
        <a:sysClr val="window" lastClr="FFFFFF"/>
      </a:lt1>
      <a:dk2>
        <a:srgbClr val="323232"/>
      </a:dk2>
      <a:lt2>
        <a:srgbClr val="E8E8E8"/>
      </a:lt2>
      <a:accent1>
        <a:srgbClr val="009946"/>
      </a:accent1>
      <a:accent2>
        <a:srgbClr val="00A1FF"/>
      </a:accent2>
      <a:accent3>
        <a:srgbClr val="56D628"/>
      </a:accent3>
      <a:accent4>
        <a:srgbClr val="FFAD00"/>
      </a:accent4>
      <a:accent5>
        <a:srgbClr val="FF42A1"/>
      </a:accent5>
      <a:accent6>
        <a:srgbClr val="FA220D"/>
      </a:accent6>
      <a:hlink>
        <a:srgbClr val="00A1FF"/>
      </a:hlink>
      <a:folHlink>
        <a:srgbClr val="00A1FF"/>
      </a:folHlink>
    </a:clrScheme>
    <a:fontScheme name="宋体+TimeNewRoman+窄抬头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 bwMode="auto">
        <a:noFill/>
        <a:ln w="9525" cmpd="sng">
          <a:solidFill>
            <a:srgbClr val="054BE0"/>
          </a:solidFill>
          <a:round/>
          <a:headEnd type="none" w="med" len="med"/>
          <a:tailEnd type="none"/>
        </a:ln>
      </a:spPr>
      <a:bodyPr/>
      <a:lstStyle/>
    </a:lnDef>
    <a:txDef>
      <a:spPr/>
      <a:bodyPr wrap="square" anchor="t">
        <a:spAutoFit/>
      </a:bodyPr>
      <a:lstStyle>
        <a:defPPr marL="0" marR="0" indent="0" algn="l" defTabSz="914400" rtl="0" eaLnBrk="1" fontAlgn="auto" latinLnBrk="0" hangingPunct="1">
          <a:lnSpc>
            <a:spcPct val="150000"/>
          </a:lnSpc>
          <a:spcBef>
            <a:spcPts val="0"/>
          </a:spcBef>
          <a:spcAft>
            <a:spcPts val="0"/>
          </a:spcAft>
          <a:buClrTx/>
          <a:buSzTx/>
          <a:buFont typeface="Arial" panose="020B0604020202020204" pitchFamily="34" charset="0"/>
          <a:buNone/>
          <a:defRPr kumimoji="0" sz="1400" b="0" i="0" u="none" strike="noStrike" kern="1200" cap="none" spc="0" normalizeH="0" baseline="0" noProof="0" dirty="0">
            <a:ln>
              <a:noFill/>
            </a:ln>
            <a:solidFill>
              <a:prstClr val="black"/>
            </a:solidFill>
            <a:effectLst/>
            <a:uLnTx/>
            <a:uFillTx/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2195</Words>
  <Application>WPS 演示</Application>
  <PresentationFormat>宽屏</PresentationFormat>
  <Paragraphs>457</Paragraphs>
  <Slides>14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7" baseType="lpstr">
      <vt:lpstr>Arial</vt:lpstr>
      <vt:lpstr>宋体</vt:lpstr>
      <vt:lpstr>Wingdings</vt:lpstr>
      <vt:lpstr>Times New Roman</vt:lpstr>
      <vt:lpstr>微软雅黑</vt:lpstr>
      <vt:lpstr>幼圆</vt:lpstr>
      <vt:lpstr>思源黑体 CN Regular</vt:lpstr>
      <vt:lpstr>黑体</vt:lpstr>
      <vt:lpstr>Times New Roman</vt:lpstr>
      <vt:lpstr>Arial Unicode MS</vt:lpstr>
      <vt:lpstr>等线</vt:lpstr>
      <vt:lpstr>Office 主题​​</vt:lpstr>
      <vt:lpstr>Excel.Sheet.12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Tengfei</dc:creator>
  <cp:lastModifiedBy>超大卜</cp:lastModifiedBy>
  <cp:revision>1625</cp:revision>
  <dcterms:created xsi:type="dcterms:W3CDTF">2022-05-03T07:23:00Z</dcterms:created>
  <dcterms:modified xsi:type="dcterms:W3CDTF">2025-06-20T10:22:56Z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51A875D57C7C4EF89F7BD7CF1932B4F2_12</vt:lpwstr>
  </property>
  <property fmtid="{D5CDD505-2E9C-101B-9397-08002B2CF9AE}" pid="3" name="KSOProductBuildVer">
    <vt:lpwstr>2052-12.1.0.21541</vt:lpwstr>
  </property>
</Properties>
</file>